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handoutMasterIdLst>
    <p:handoutMasterId r:id="rId13"/>
  </p:handoutMasterIdLst>
  <p:sldIdLst>
    <p:sldId id="326" r:id="rId2"/>
    <p:sldId id="327" r:id="rId3"/>
    <p:sldId id="328" r:id="rId4"/>
    <p:sldId id="303" r:id="rId5"/>
    <p:sldId id="301" r:id="rId6"/>
    <p:sldId id="324" r:id="rId7"/>
    <p:sldId id="280" r:id="rId8"/>
    <p:sldId id="310" r:id="rId9"/>
    <p:sldId id="311" r:id="rId10"/>
    <p:sldId id="302" r:id="rId11"/>
    <p:sldId id="313" r:id="rId12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114" d="100"/>
          <a:sy n="114" d="100"/>
        </p:scale>
        <p:origin x="-147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16E58AA2-4358-45E7-B533-90239959F663}" type="datetimeFigureOut">
              <a:rPr lang="en-US"/>
              <a:pPr>
                <a:defRPr/>
              </a:pPr>
              <a:t>7/8/2015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689FA28C-33C7-4EE2-A135-2D2FC83C59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8252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7B3D0-3CA8-4A5A-80C2-944E2154C8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858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2EB582-7AE9-45F0-BBA5-9E0D4EEDAD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449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3675D5-113B-4A1F-A47E-7EC16BB3B2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515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75AFC7-7F10-4330-8524-59D9AF2C02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73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09D64E-1A60-4E84-9177-CAAEE2C196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624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5125DA-C12C-48AB-AABA-A87B3C3370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627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859F41-C5CB-44D7-B3DB-0CCBF35CED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603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98BEFA-5BFF-42AC-BCE4-6CC03B530C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137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31AD6F-5D35-4859-AEF7-B027199958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433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835863-4AB0-42A6-A723-DF78BB8185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329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5B9AE1-9EB4-497E-AE7F-F25B46A678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184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7865F9B-0419-4068-85D6-D1E7DB1DCA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152400" y="2286000"/>
            <a:ext cx="4406900" cy="267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b="1">
                <a:latin typeface="Arial" charset="0"/>
              </a:rPr>
              <a:t>Dideoxynucleotide </a:t>
            </a:r>
          </a:p>
          <a:p>
            <a:r>
              <a:rPr lang="en-US" altLang="en-US" b="1">
                <a:latin typeface="Arial" charset="0"/>
              </a:rPr>
              <a:t>sequencing</a:t>
            </a:r>
          </a:p>
          <a:p>
            <a:pPr>
              <a:buFontTx/>
              <a:buChar char="•"/>
            </a:pPr>
            <a:r>
              <a:rPr lang="en-US" altLang="en-US" b="1">
                <a:latin typeface="Arial" charset="0"/>
              </a:rPr>
              <a:t>    DNA polymerase</a:t>
            </a:r>
          </a:p>
          <a:p>
            <a:pPr>
              <a:buFontTx/>
              <a:buChar char="•"/>
            </a:pPr>
            <a:r>
              <a:rPr lang="en-US" altLang="en-US" b="1">
                <a:latin typeface="Arial" charset="0"/>
              </a:rPr>
              <a:t>    primer</a:t>
            </a:r>
          </a:p>
          <a:p>
            <a:pPr>
              <a:buFontTx/>
              <a:buChar char="•"/>
            </a:pPr>
            <a:r>
              <a:rPr lang="en-US" altLang="en-US" b="1">
                <a:latin typeface="Arial" charset="0"/>
              </a:rPr>
              <a:t>    dATP, dGTP, dCTP, dTTP</a:t>
            </a:r>
          </a:p>
          <a:p>
            <a:pPr>
              <a:buFontTx/>
              <a:buChar char="•"/>
            </a:pPr>
            <a:r>
              <a:rPr lang="en-US" altLang="en-US" b="1">
                <a:latin typeface="Arial" charset="0"/>
              </a:rPr>
              <a:t>    small amount of a didNTP</a:t>
            </a:r>
          </a:p>
          <a:p>
            <a:r>
              <a:rPr lang="en-US" altLang="en-US" b="1">
                <a:latin typeface="Arial" charset="0"/>
              </a:rPr>
              <a:t>         that is labeled</a:t>
            </a:r>
          </a:p>
        </p:txBody>
      </p:sp>
      <p:sp>
        <p:nvSpPr>
          <p:cNvPr id="12292" name="Rectangle 5"/>
          <p:cNvSpPr>
            <a:spLocks noChangeArrowheads="1"/>
          </p:cNvSpPr>
          <p:nvPr/>
        </p:nvSpPr>
        <p:spPr bwMode="auto">
          <a:xfrm>
            <a:off x="1295400" y="381000"/>
            <a:ext cx="7503785" cy="83099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b="1" dirty="0" smtClean="0">
                <a:solidFill>
                  <a:schemeClr val="tx2"/>
                </a:solidFill>
                <a:latin typeface="Arial" charset="0"/>
              </a:rPr>
              <a:t>DNA Sequencing – </a:t>
            </a:r>
            <a:r>
              <a:rPr lang="en-US" altLang="en-US" b="1" dirty="0" err="1" smtClean="0">
                <a:solidFill>
                  <a:schemeClr val="tx2"/>
                </a:solidFill>
                <a:latin typeface="Arial" charset="0"/>
              </a:rPr>
              <a:t>dideoxynucleotide</a:t>
            </a:r>
            <a:r>
              <a:rPr lang="en-US" altLang="en-US" b="1" dirty="0" smtClean="0">
                <a:solidFill>
                  <a:schemeClr val="tx2"/>
                </a:solidFill>
                <a:latin typeface="Arial" charset="0"/>
              </a:rPr>
              <a:t> sequencing</a:t>
            </a:r>
          </a:p>
          <a:p>
            <a:r>
              <a:rPr lang="en-US" altLang="en-US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altLang="en-US" b="1" dirty="0" smtClean="0">
                <a:solidFill>
                  <a:schemeClr val="tx2"/>
                </a:solidFill>
                <a:latin typeface="Arial" charset="0"/>
              </a:rPr>
              <a:t>                                or Sanger sequencing</a:t>
            </a:r>
            <a:endParaRPr lang="en-US" altLang="en-US" b="1" dirty="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1229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22400"/>
            <a:ext cx="4419600" cy="436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838200" y="3160713"/>
            <a:ext cx="71199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latin typeface="Arial" charset="0"/>
              </a:rPr>
              <a:t>(27.3 million sequence reads; 14.9 billion bp of sequence)</a:t>
            </a: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498475" y="787400"/>
            <a:ext cx="8323263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latin typeface="Arial" charset="0"/>
              </a:rPr>
              <a:t>DNA from five subjects was selected for genomic DNA sequencing:</a:t>
            </a:r>
          </a:p>
          <a:p>
            <a:r>
              <a:rPr lang="en-US" sz="2000" b="1">
                <a:latin typeface="Arial" charset="0"/>
              </a:rPr>
              <a:t>                                  two males and three females</a:t>
            </a:r>
          </a:p>
          <a:p>
            <a:endParaRPr lang="en-US" sz="2000" b="1">
              <a:latin typeface="Arial" charset="0"/>
            </a:endParaRPr>
          </a:p>
          <a:p>
            <a:r>
              <a:rPr lang="en-US" sz="2000" b="1">
                <a:latin typeface="Arial" charset="0"/>
              </a:rPr>
              <a:t>one African-American, one Asian-Chinese, one Hispanic-Mexican, </a:t>
            </a:r>
          </a:p>
          <a:p>
            <a:r>
              <a:rPr lang="en-US" sz="2000" b="1">
                <a:latin typeface="Arial" charset="0"/>
              </a:rPr>
              <a:t>                                      and two Caucasians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593725" y="76200"/>
            <a:ext cx="111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>
                <a:latin typeface="Arial" charset="0"/>
              </a:rPr>
              <a:t>Celera</a:t>
            </a:r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593725" y="3886200"/>
            <a:ext cx="7631113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>
                <a:latin typeface="Arial" charset="0"/>
              </a:rPr>
              <a:t>Hugo</a:t>
            </a:r>
            <a:endParaRPr lang="en-US" sz="2000" b="1">
              <a:latin typeface="Arial" charset="0"/>
            </a:endParaRPr>
          </a:p>
          <a:p>
            <a:endParaRPr lang="en-US" sz="2000" b="1">
              <a:latin typeface="Arial" charset="0"/>
            </a:endParaRPr>
          </a:p>
          <a:p>
            <a:r>
              <a:rPr lang="en-US" sz="2000" b="1">
                <a:latin typeface="Arial" charset="0"/>
              </a:rPr>
              <a:t>DNA from 8 males was sequenced - 23.1 billion bp sequenced</a:t>
            </a:r>
          </a:p>
          <a:p>
            <a:r>
              <a:rPr lang="en-US" sz="2000" b="1">
                <a:latin typeface="Arial" charset="0"/>
              </a:rPr>
              <a:t> </a:t>
            </a:r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609600" y="6096000"/>
            <a:ext cx="7794625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 b="1">
                <a:latin typeface="Arial" charset="0"/>
              </a:rPr>
              <a:t>Gaps - about 10% of the sequence was in gaps between clones</a:t>
            </a:r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685800" y="5105400"/>
            <a:ext cx="7102475" cy="71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latin typeface="Arial" charset="0"/>
              </a:rPr>
              <a:t>Human genome size - 3.2 Gb  only 2.9 Gb was sequenced</a:t>
            </a:r>
          </a:p>
          <a:p>
            <a:r>
              <a:rPr lang="en-US" sz="2000" b="1">
                <a:latin typeface="Arial" charset="0"/>
              </a:rPr>
              <a:t>centromeres and telomeres were skipped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1" grpId="0" autoUpdateAnimBg="0"/>
      <p:bldP spid="50182" grpId="0" animBg="1" autoUpdateAnimBg="0"/>
      <p:bldP spid="50183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3219955"/>
              </p:ext>
            </p:extLst>
          </p:nvPr>
        </p:nvGraphicFramePr>
        <p:xfrm>
          <a:off x="1066800" y="1371600"/>
          <a:ext cx="6934200" cy="3657600"/>
        </p:xfrm>
        <a:graphic>
          <a:graphicData uri="http://schemas.openxmlformats.org/drawingml/2006/table">
            <a:tbl>
              <a:tblPr/>
              <a:tblGrid>
                <a:gridCol w="1733550"/>
                <a:gridCol w="1733550"/>
                <a:gridCol w="1733550"/>
                <a:gridCol w="1733550"/>
              </a:tblGrid>
              <a:tr h="1406768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32" marB="457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Read length (bases)</a:t>
                      </a:r>
                    </a:p>
                  </a:txBody>
                  <a:tcPr marT="45732" marB="457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Runtime (days per </a:t>
                      </a:r>
                      <a:r>
                        <a:rPr lang="en-US" sz="2000" b="1" dirty="0" err="1"/>
                        <a:t>gigabase</a:t>
                      </a:r>
                      <a:r>
                        <a:rPr lang="en-US" sz="2000" b="1" dirty="0"/>
                        <a:t>)</a:t>
                      </a:r>
                    </a:p>
                  </a:txBody>
                  <a:tcPr marT="45732" marB="457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Cost ($ per 1000 bases)</a:t>
                      </a:r>
                    </a:p>
                  </a:txBody>
                  <a:tcPr marT="45732" marB="457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62708">
                <a:tc>
                  <a:txBody>
                    <a:bodyPr/>
                    <a:lstStyle/>
                    <a:p>
                      <a:r>
                        <a:rPr lang="en-US" sz="2000" b="1" dirty="0"/>
                        <a:t>Capillary</a:t>
                      </a:r>
                    </a:p>
                  </a:txBody>
                  <a:tcPr marT="45732" marB="457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1000</a:t>
                      </a:r>
                    </a:p>
                  </a:txBody>
                  <a:tcPr marT="45732" marB="457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500</a:t>
                      </a:r>
                    </a:p>
                  </a:txBody>
                  <a:tcPr marT="45732" marB="457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$0.10</a:t>
                      </a:r>
                    </a:p>
                  </a:txBody>
                  <a:tcPr marT="45732" marB="457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62708">
                <a:tc>
                  <a:txBody>
                    <a:bodyPr/>
                    <a:lstStyle/>
                    <a:p>
                      <a:r>
                        <a:rPr lang="en-US" sz="2000" b="1" dirty="0"/>
                        <a:t>454</a:t>
                      </a:r>
                    </a:p>
                  </a:txBody>
                  <a:tcPr marT="45732" marB="457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450 </a:t>
                      </a:r>
                    </a:p>
                  </a:txBody>
                  <a:tcPr marT="45732" marB="457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2</a:t>
                      </a:r>
                    </a:p>
                  </a:txBody>
                  <a:tcPr marT="45732" marB="457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$0.02</a:t>
                      </a:r>
                    </a:p>
                  </a:txBody>
                  <a:tcPr marT="45732" marB="457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62708">
                <a:tc>
                  <a:txBody>
                    <a:bodyPr/>
                    <a:lstStyle/>
                    <a:p>
                      <a:r>
                        <a:rPr lang="en-US" sz="2000" b="1" dirty="0" err="1"/>
                        <a:t>Illumina</a:t>
                      </a:r>
                      <a:endParaRPr lang="en-US" sz="2000" b="1" dirty="0"/>
                    </a:p>
                  </a:txBody>
                  <a:tcPr marT="45732" marB="457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75</a:t>
                      </a:r>
                    </a:p>
                  </a:txBody>
                  <a:tcPr marT="45732" marB="457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0.5</a:t>
                      </a:r>
                    </a:p>
                  </a:txBody>
                  <a:tcPr marT="45732" marB="457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$0.001</a:t>
                      </a:r>
                    </a:p>
                  </a:txBody>
                  <a:tcPr marT="45732" marB="457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62708">
                <a:tc>
                  <a:txBody>
                    <a:bodyPr/>
                    <a:lstStyle/>
                    <a:p>
                      <a:r>
                        <a:rPr lang="en-US" sz="2000" b="1" dirty="0" err="1"/>
                        <a:t>SOLiD</a:t>
                      </a:r>
                      <a:endParaRPr lang="en-US" sz="2000" b="1" dirty="0"/>
                    </a:p>
                  </a:txBody>
                  <a:tcPr marT="45732" marB="457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50</a:t>
                      </a:r>
                    </a:p>
                  </a:txBody>
                  <a:tcPr marT="45732" marB="457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0.5</a:t>
                      </a:r>
                    </a:p>
                  </a:txBody>
                  <a:tcPr marT="45732" marB="457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$0.001</a:t>
                      </a:r>
                    </a:p>
                  </a:txBody>
                  <a:tcPr marT="45732" marB="457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443436" y="152400"/>
            <a:ext cx="425712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b="1" dirty="0"/>
              <a:t>Next Gen </a:t>
            </a:r>
            <a:r>
              <a:rPr lang="en-US" b="1" dirty="0" smtClean="0"/>
              <a:t>Sequencing</a:t>
            </a:r>
          </a:p>
          <a:p>
            <a:pPr algn="ctr"/>
            <a:r>
              <a:rPr lang="en-US" b="1" dirty="0" smtClean="0"/>
              <a:t>the quest for the $1000 genome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5334000"/>
            <a:ext cx="801693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Current work focuses on sequencing different individuals to see</a:t>
            </a:r>
          </a:p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how we differ and how these differences correlate with health </a:t>
            </a:r>
          </a:p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and disease ---  We are all 99.9% the same.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37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Figure_17_14_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22"/>
          <a:stretch>
            <a:fillRect/>
          </a:stretch>
        </p:blipFill>
        <p:spPr bwMode="auto">
          <a:xfrm>
            <a:off x="2209800" y="136524"/>
            <a:ext cx="6583363" cy="6443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543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6" descr="FG18_29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0250"/>
            <a:ext cx="9144000" cy="612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7"/>
          <p:cNvSpPr txBox="1">
            <a:spLocks noChangeArrowheads="1"/>
          </p:cNvSpPr>
          <p:nvPr/>
        </p:nvSpPr>
        <p:spPr bwMode="auto">
          <a:xfrm>
            <a:off x="76200" y="117475"/>
            <a:ext cx="8904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/>
              <a:t>Output of a DNA sequencing reaction using fluorescently labeled bases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robots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6200"/>
            <a:ext cx="3859213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 descr="robots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52400"/>
            <a:ext cx="4343400" cy="305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 descr="robots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557588"/>
            <a:ext cx="3810000" cy="320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593725" y="3927475"/>
            <a:ext cx="3362325" cy="11874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>
                <a:solidFill>
                  <a:schemeClr val="tx2"/>
                </a:solidFill>
              </a:rPr>
              <a:t>Sequencing is done</a:t>
            </a:r>
          </a:p>
          <a:p>
            <a:r>
              <a:rPr lang="en-US">
                <a:solidFill>
                  <a:schemeClr val="tx2"/>
                </a:solidFill>
              </a:rPr>
              <a:t>robotically and assembled</a:t>
            </a:r>
          </a:p>
          <a:p>
            <a:r>
              <a:rPr lang="en-US">
                <a:solidFill>
                  <a:schemeClr val="tx2"/>
                </a:solidFill>
              </a:rPr>
              <a:t>by computer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overm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371600"/>
            <a:ext cx="2319338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 descr="frontpag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676400"/>
            <a:ext cx="457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natsu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71600"/>
            <a:ext cx="42227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nsuh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981200"/>
            <a:ext cx="2057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1704975" y="315913"/>
            <a:ext cx="5838825" cy="711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000" b="1">
                <a:solidFill>
                  <a:schemeClr val="tx2"/>
                </a:solidFill>
                <a:latin typeface="Arial" charset="0"/>
              </a:rPr>
              <a:t>Two competing Groups Sequenced the Human</a:t>
            </a:r>
          </a:p>
          <a:p>
            <a:pPr algn="ctr"/>
            <a:r>
              <a:rPr lang="en-US" sz="2000" b="1">
                <a:solidFill>
                  <a:schemeClr val="tx2"/>
                </a:solidFill>
                <a:latin typeface="Arial" charset="0"/>
              </a:rPr>
              <a:t>Genome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1431925" y="4659313"/>
            <a:ext cx="1466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 b="1">
                <a:latin typeface="Arial" charset="0"/>
              </a:rPr>
              <a:t>Celera Inc.</a:t>
            </a: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4849813" y="4465638"/>
            <a:ext cx="37242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000" b="1">
                <a:latin typeface="Arial" charset="0"/>
              </a:rPr>
              <a:t>International Human Genome</a:t>
            </a:r>
          </a:p>
          <a:p>
            <a:pPr algn="ctr"/>
            <a:r>
              <a:rPr lang="en-US" sz="2000" b="1">
                <a:latin typeface="Arial" charset="0"/>
              </a:rPr>
              <a:t>Consortium</a:t>
            </a: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2133600" y="5303838"/>
            <a:ext cx="47434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 b="1">
                <a:latin typeface="Arial" charset="0"/>
              </a:rPr>
              <a:t>“Draft” Sequence Published Feb 2001</a:t>
            </a:r>
          </a:p>
          <a:p>
            <a:r>
              <a:rPr lang="en-US" sz="2000" b="1">
                <a:latin typeface="Arial" charset="0"/>
              </a:rPr>
              <a:t>             “Finished” Sequence  2004</a:t>
            </a:r>
          </a:p>
        </p:txBody>
      </p:sp>
      <p:grpSp>
        <p:nvGrpSpPr>
          <p:cNvPr id="49162" name="Group 10"/>
          <p:cNvGrpSpPr>
            <a:grpSpLocks/>
          </p:cNvGrpSpPr>
          <p:nvPr/>
        </p:nvGrpSpPr>
        <p:grpSpPr bwMode="auto">
          <a:xfrm>
            <a:off x="304800" y="1371600"/>
            <a:ext cx="4038600" cy="3011488"/>
            <a:chOff x="192" y="864"/>
            <a:chExt cx="2544" cy="1897"/>
          </a:xfrm>
        </p:grpSpPr>
        <p:pic>
          <p:nvPicPr>
            <p:cNvPr id="5134" name="Picture 11" descr="venter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864"/>
              <a:ext cx="2544" cy="18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35" name="Text Box 12"/>
            <p:cNvSpPr txBox="1">
              <a:spLocks noChangeArrowheads="1"/>
            </p:cNvSpPr>
            <p:nvPr/>
          </p:nvSpPr>
          <p:spPr bwMode="auto">
            <a:xfrm>
              <a:off x="518" y="937"/>
              <a:ext cx="1258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b="1">
                  <a:solidFill>
                    <a:schemeClr val="bg1"/>
                  </a:solidFill>
                  <a:latin typeface="Arial" charset="0"/>
                </a:rPr>
                <a:t>Craig Venter</a:t>
              </a:r>
            </a:p>
            <a:p>
              <a:endParaRPr lang="en-US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grpSp>
        <p:nvGrpSpPr>
          <p:cNvPr id="49165" name="Group 13"/>
          <p:cNvGrpSpPr>
            <a:grpSpLocks/>
          </p:cNvGrpSpPr>
          <p:nvPr/>
        </p:nvGrpSpPr>
        <p:grpSpPr bwMode="auto">
          <a:xfrm>
            <a:off x="5486400" y="1447800"/>
            <a:ext cx="3586163" cy="2971800"/>
            <a:chOff x="3456" y="912"/>
            <a:chExt cx="2259" cy="1872"/>
          </a:xfrm>
        </p:grpSpPr>
        <p:pic>
          <p:nvPicPr>
            <p:cNvPr id="5132" name="Picture 14" descr="clooins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6" y="912"/>
              <a:ext cx="1534" cy="1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33" name="Text Box 15"/>
            <p:cNvSpPr txBox="1">
              <a:spLocks noChangeArrowheads="1"/>
            </p:cNvSpPr>
            <p:nvPr/>
          </p:nvSpPr>
          <p:spPr bwMode="auto">
            <a:xfrm>
              <a:off x="5030" y="1399"/>
              <a:ext cx="685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2000" b="1">
                  <a:latin typeface="Arial" charset="0"/>
                </a:rPr>
                <a:t>Francis</a:t>
              </a:r>
            </a:p>
            <a:p>
              <a:r>
                <a:rPr lang="en-US" sz="2000" b="1">
                  <a:latin typeface="Arial" charset="0"/>
                </a:rPr>
                <a:t>Collins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8" y="685800"/>
            <a:ext cx="7802562" cy="5697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" y="6400800"/>
            <a:ext cx="82639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ESTs – expressed sequence tags – cloned and sequenced mRNAs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FG20_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5800" y="304800"/>
            <a:ext cx="9144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6324600" y="228600"/>
            <a:ext cx="2692400" cy="10160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 b="1">
                <a:solidFill>
                  <a:schemeClr val="tx2"/>
                </a:solidFill>
                <a:latin typeface="Arial" charset="0"/>
              </a:rPr>
              <a:t>Genome sequencing</a:t>
            </a:r>
          </a:p>
          <a:p>
            <a:r>
              <a:rPr lang="en-US" sz="2000" b="1">
                <a:solidFill>
                  <a:schemeClr val="tx2"/>
                </a:solidFill>
                <a:latin typeface="Arial" charset="0"/>
              </a:rPr>
              <a:t>based on mapped</a:t>
            </a:r>
          </a:p>
          <a:p>
            <a:r>
              <a:rPr lang="en-US" sz="2000" b="1">
                <a:solidFill>
                  <a:schemeClr val="tx2"/>
                </a:solidFill>
                <a:latin typeface="Arial" charset="0"/>
              </a:rPr>
              <a:t>“contigs”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6832600" y="1371600"/>
            <a:ext cx="17780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000" b="1">
                <a:solidFill>
                  <a:schemeClr val="tx2"/>
                </a:solidFill>
                <a:latin typeface="Arial" charset="0"/>
              </a:rPr>
              <a:t>(overlapping </a:t>
            </a:r>
          </a:p>
          <a:p>
            <a:pPr algn="ctr"/>
            <a:r>
              <a:rPr lang="en-US" sz="2000" b="1">
                <a:solidFill>
                  <a:schemeClr val="tx2"/>
                </a:solidFill>
                <a:latin typeface="Arial" charset="0"/>
              </a:rPr>
              <a:t>genomic</a:t>
            </a:r>
          </a:p>
          <a:p>
            <a:pPr algn="ctr"/>
            <a:r>
              <a:rPr lang="en-US" sz="2000" b="1">
                <a:solidFill>
                  <a:schemeClr val="tx2"/>
                </a:solidFill>
                <a:latin typeface="Arial" charset="0"/>
              </a:rPr>
              <a:t>DNA clones)</a:t>
            </a: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6400800" y="2819400"/>
            <a:ext cx="2622550" cy="344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 b="1">
                <a:latin typeface="Arial" charset="0"/>
              </a:rPr>
              <a:t>Map-based Cloning:</a:t>
            </a:r>
          </a:p>
          <a:p>
            <a:endParaRPr lang="en-US" sz="2000" b="1">
              <a:latin typeface="Arial" charset="0"/>
            </a:endParaRPr>
          </a:p>
          <a:p>
            <a:r>
              <a:rPr lang="en-US" sz="2000" b="1">
                <a:latin typeface="Arial" charset="0"/>
              </a:rPr>
              <a:t>1. large DNA clones</a:t>
            </a:r>
          </a:p>
          <a:p>
            <a:r>
              <a:rPr lang="en-US" sz="2000" b="1">
                <a:latin typeface="Arial" charset="0"/>
              </a:rPr>
              <a:t>are mapped</a:t>
            </a:r>
          </a:p>
          <a:p>
            <a:endParaRPr lang="en-US" sz="2000" b="1">
              <a:latin typeface="Arial" charset="0"/>
            </a:endParaRPr>
          </a:p>
          <a:p>
            <a:r>
              <a:rPr lang="en-US" sz="2000" b="1">
                <a:latin typeface="Arial" charset="0"/>
              </a:rPr>
              <a:t>2 .individual contigs</a:t>
            </a:r>
          </a:p>
          <a:p>
            <a:r>
              <a:rPr lang="en-US" sz="2000" b="1">
                <a:latin typeface="Arial" charset="0"/>
              </a:rPr>
              <a:t>are restriction </a:t>
            </a:r>
          </a:p>
          <a:p>
            <a:r>
              <a:rPr lang="en-US" sz="2000" b="1">
                <a:latin typeface="Arial" charset="0"/>
              </a:rPr>
              <a:t>mapped</a:t>
            </a:r>
          </a:p>
          <a:p>
            <a:r>
              <a:rPr lang="en-US" sz="2000" b="1">
                <a:latin typeface="Arial" charset="0"/>
              </a:rPr>
              <a:t>subcloned and</a:t>
            </a:r>
          </a:p>
          <a:p>
            <a:r>
              <a:rPr lang="en-US" sz="2000" b="1">
                <a:latin typeface="Arial" charset="0"/>
              </a:rPr>
              <a:t>subclones are</a:t>
            </a:r>
          </a:p>
          <a:p>
            <a:r>
              <a:rPr lang="en-US" sz="2000" b="1">
                <a:latin typeface="Arial" charset="0"/>
              </a:rPr>
              <a:t>sequenced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/>
          <p:cNvPicPr>
            <a:picLocks noChangeAspect="1" noChangeArrowheads="1"/>
          </p:cNvPicPr>
          <p:nvPr/>
        </p:nvPicPr>
        <p:blipFill>
          <a:blip r:embed="rId2" cstate="print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7538"/>
            <a:ext cx="6400800" cy="608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1649413" y="152400"/>
            <a:ext cx="5845175" cy="4064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latin typeface="Arial" charset="0"/>
              </a:rPr>
              <a:t>“Shotgun Cloning” approach used by Celera</a:t>
            </a:r>
          </a:p>
        </p:txBody>
      </p:sp>
      <p:sp>
        <p:nvSpPr>
          <p:cNvPr id="6148" name="Text Box 6"/>
          <p:cNvSpPr txBox="1">
            <a:spLocks noChangeArrowheads="1"/>
          </p:cNvSpPr>
          <p:nvPr/>
        </p:nvSpPr>
        <p:spPr bwMode="auto">
          <a:xfrm>
            <a:off x="5867400" y="2133600"/>
            <a:ext cx="2860675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AutoNum type="arabicPeriod"/>
            </a:pPr>
            <a:r>
              <a:rPr lang="en-US" sz="2000" b="1">
                <a:latin typeface="Arial" charset="0"/>
              </a:rPr>
              <a:t>genome cut into</a:t>
            </a:r>
          </a:p>
          <a:p>
            <a:r>
              <a:rPr lang="en-US" sz="2000" b="1">
                <a:latin typeface="Arial" charset="0"/>
              </a:rPr>
              <a:t>small pieces with REs</a:t>
            </a:r>
          </a:p>
          <a:p>
            <a:r>
              <a:rPr lang="en-US" sz="2000" b="1">
                <a:latin typeface="Arial" charset="0"/>
              </a:rPr>
              <a:t>and cloned</a:t>
            </a:r>
          </a:p>
        </p:txBody>
      </p:sp>
      <p:sp>
        <p:nvSpPr>
          <p:cNvPr id="59399" name="Text Box 7"/>
          <p:cNvSpPr txBox="1">
            <a:spLocks noChangeArrowheads="1"/>
          </p:cNvSpPr>
          <p:nvPr/>
        </p:nvSpPr>
        <p:spPr bwMode="auto">
          <a:xfrm>
            <a:off x="6379128" y="3657600"/>
            <a:ext cx="2536272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/>
            <a:r>
              <a:rPr lang="en-US" sz="2000" b="1" dirty="0" smtClean="0">
                <a:latin typeface="Arial" charset="0"/>
              </a:rPr>
              <a:t>2.  clones </a:t>
            </a:r>
            <a:r>
              <a:rPr lang="en-US" sz="2000" b="1" dirty="0">
                <a:latin typeface="Arial" charset="0"/>
              </a:rPr>
              <a:t>are</a:t>
            </a:r>
          </a:p>
          <a:p>
            <a:r>
              <a:rPr lang="en-US" sz="2000" b="1" dirty="0" smtClean="0">
                <a:latin typeface="Arial" charset="0"/>
              </a:rPr>
              <a:t>sequenced </a:t>
            </a:r>
            <a:r>
              <a:rPr lang="en-US" sz="2000" b="1" dirty="0">
                <a:latin typeface="Arial" charset="0"/>
              </a:rPr>
              <a:t>and </a:t>
            </a:r>
            <a:endParaRPr lang="en-US" sz="2000" b="1" dirty="0" smtClean="0">
              <a:latin typeface="Arial" charset="0"/>
            </a:endParaRPr>
          </a:p>
          <a:p>
            <a:r>
              <a:rPr lang="en-US" sz="2000" b="1" dirty="0" err="1" smtClean="0">
                <a:latin typeface="Arial" charset="0"/>
              </a:rPr>
              <a:t>contigs</a:t>
            </a:r>
            <a:r>
              <a:rPr lang="en-US" sz="2000" b="1" dirty="0" smtClean="0">
                <a:latin typeface="Arial" charset="0"/>
              </a:rPr>
              <a:t> identified</a:t>
            </a:r>
          </a:p>
          <a:p>
            <a:r>
              <a:rPr lang="en-US" sz="2000" b="1" dirty="0" smtClean="0">
                <a:latin typeface="Arial" charset="0"/>
              </a:rPr>
              <a:t>by overlapping end</a:t>
            </a:r>
          </a:p>
          <a:p>
            <a:r>
              <a:rPr lang="en-US" sz="2000" b="1" dirty="0" smtClean="0">
                <a:latin typeface="Arial" charset="0"/>
              </a:rPr>
              <a:t>sequences</a:t>
            </a:r>
            <a:endParaRPr lang="en-US" sz="2000" b="1" dirty="0"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48400" y="5638800"/>
            <a:ext cx="27655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3. chromosome</a:t>
            </a:r>
          </a:p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sequence assembled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9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9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79413"/>
            <a:ext cx="8839200" cy="3659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441325" y="4202113"/>
            <a:ext cx="806291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 b="1">
                <a:latin typeface="Arial" charset="0"/>
              </a:rPr>
              <a:t>Map-based cloning – highly accurate and complete sequence</a:t>
            </a:r>
          </a:p>
          <a:p>
            <a:r>
              <a:rPr lang="en-US" sz="2000" b="1">
                <a:latin typeface="Arial" charset="0"/>
              </a:rPr>
              <a:t>Difficulty with map-based cloning – mapping all the contigs takes</a:t>
            </a:r>
          </a:p>
          <a:p>
            <a:r>
              <a:rPr lang="en-US" sz="2000" b="1">
                <a:latin typeface="Arial" charset="0"/>
              </a:rPr>
              <a:t>                                                               a LONG time</a:t>
            </a:r>
          </a:p>
          <a:p>
            <a:endParaRPr lang="en-US" sz="2000" b="1">
              <a:latin typeface="Arial" charset="0"/>
            </a:endParaRPr>
          </a:p>
        </p:txBody>
      </p:sp>
      <p:sp>
        <p:nvSpPr>
          <p:cNvPr id="60422" name="Rectangle 6"/>
          <p:cNvSpPr>
            <a:spLocks noChangeArrowheads="1"/>
          </p:cNvSpPr>
          <p:nvPr/>
        </p:nvSpPr>
        <p:spPr bwMode="auto">
          <a:xfrm>
            <a:off x="381000" y="5318125"/>
            <a:ext cx="84582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b="1">
                <a:latin typeface="Arial" charset="0"/>
              </a:rPr>
              <a:t>Shotgun cloning is fast (and cheap) and reveals most of the genes</a:t>
            </a:r>
          </a:p>
          <a:p>
            <a:r>
              <a:rPr lang="en-US" sz="2000" b="1">
                <a:latin typeface="Arial" charset="0"/>
              </a:rPr>
              <a:t>Difficulty with shotgun cloning – repeated sequences cause                               </a:t>
            </a:r>
          </a:p>
          <a:p>
            <a:r>
              <a:rPr lang="en-US" sz="2000" b="1">
                <a:latin typeface="Arial" charset="0"/>
              </a:rPr>
              <a:t>                                                         places to be missed (gaps) or </a:t>
            </a:r>
          </a:p>
          <a:p>
            <a:r>
              <a:rPr lang="en-US" sz="2000" b="1">
                <a:latin typeface="Arial" charset="0"/>
              </a:rPr>
              <a:t>                                                         misassembled (put in wrong place)</a:t>
            </a:r>
          </a:p>
        </p:txBody>
      </p:sp>
      <p:sp>
        <p:nvSpPr>
          <p:cNvPr id="7173" name="Text Box 7"/>
          <p:cNvSpPr txBox="1">
            <a:spLocks noChangeArrowheads="1"/>
          </p:cNvSpPr>
          <p:nvPr/>
        </p:nvSpPr>
        <p:spPr bwMode="auto">
          <a:xfrm>
            <a:off x="136525" y="-65088"/>
            <a:ext cx="8040688" cy="701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 b="1">
                <a:latin typeface="Arial" charset="0"/>
              </a:rPr>
              <a:t>Computers assemble the sequence of individual contigs into one</a:t>
            </a:r>
          </a:p>
          <a:p>
            <a:r>
              <a:rPr lang="en-US" sz="2000" b="1">
                <a:latin typeface="Arial" charset="0"/>
              </a:rPr>
              <a:t>continuous sequence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0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0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1" grpId="0"/>
      <p:bldP spid="60422" grpId="0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.po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000" b="1" dirty="0">
            <a:latin typeface="Arial" pitchFamily="34" charset="0"/>
            <a:cs typeface="Arial" pitchFamily="34" charset="0"/>
          </a:defRPr>
        </a:defPPr>
      </a:lstStyle>
    </a:txDef>
  </a:objectDefaults>
  <a:extraClrSchemeLst>
    <a:extraClrScheme>
      <a:clrScheme name="Blank Presentation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858</TotalTime>
  <Words>397</Words>
  <Application>Microsoft Office PowerPoint</Application>
  <PresentationFormat>On-screen Show (4:3)</PresentationFormat>
  <Paragraphs>99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Florida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George Bates</dc:creator>
  <cp:lastModifiedBy>George W. Bates</cp:lastModifiedBy>
  <cp:revision>38</cp:revision>
  <cp:lastPrinted>2012-04-05T16:53:43Z</cp:lastPrinted>
  <dcterms:created xsi:type="dcterms:W3CDTF">2003-03-28T17:29:11Z</dcterms:created>
  <dcterms:modified xsi:type="dcterms:W3CDTF">2015-07-08T17:31:55Z</dcterms:modified>
</cp:coreProperties>
</file>