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80" r:id="rId6"/>
    <p:sldId id="269" r:id="rId7"/>
    <p:sldId id="281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D342-B7D7-4EE5-A415-906BD1AA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60AA-7D96-44BA-8224-D93A673B3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B6F8-D76D-48B6-BE28-990D1541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AD53-288C-4F04-B166-DCAD91691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CE556-938A-4E30-91BF-055595E9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679B-31AD-49D4-AEC8-7848010FC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5891-C6A3-48A8-9939-AC4738A15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FDC1-9BAF-4F95-9FBC-7BB09EB1D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1C9B-30E3-4C08-99F3-1F5D1A57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0822-ADEC-4B8C-8A33-D6063AB28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F56E-923A-416F-8871-A38A5794F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7AD8CE2-502F-4DEE-A744-BE6F1CD2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52475" y="971550"/>
            <a:ext cx="76390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>
                <a:latin typeface="Comic Sans MS" pitchFamily="66" charset="0"/>
              </a:rPr>
              <a:t>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DNA Replication</a:t>
            </a:r>
            <a:endParaRPr lang="en-US" altLang="en-US" sz="36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371600" y="3135313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mic Sans MS" pitchFamily="66" charset="0"/>
              </a:rPr>
              <a:t>DNA                 mRNA                protein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057400" y="2754313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mic Sans MS" pitchFamily="66" charset="0"/>
              </a:rPr>
              <a:t>transcription          translation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066800" y="42672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mic Sans MS" pitchFamily="66" charset="0"/>
              </a:rPr>
              <a:t>replication</a:t>
            </a:r>
          </a:p>
        </p:txBody>
      </p:sp>
      <p:sp>
        <p:nvSpPr>
          <p:cNvPr id="2054" name="AutoShape 8"/>
          <p:cNvSpPr>
            <a:spLocks noChangeArrowheads="1"/>
          </p:cNvSpPr>
          <p:nvPr/>
        </p:nvSpPr>
        <p:spPr bwMode="auto">
          <a:xfrm>
            <a:off x="1506538" y="3605213"/>
            <a:ext cx="533400" cy="477837"/>
          </a:xfrm>
          <a:prstGeom prst="curvedUpArrow">
            <a:avLst>
              <a:gd name="adj1" fmla="val 22326"/>
              <a:gd name="adj2" fmla="val 44651"/>
              <a:gd name="adj3" fmla="val 39204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055" name="AutoShape 9"/>
          <p:cNvSpPr>
            <a:spLocks noChangeArrowheads="1"/>
          </p:cNvSpPr>
          <p:nvPr/>
        </p:nvSpPr>
        <p:spPr bwMode="auto">
          <a:xfrm>
            <a:off x="2247900" y="3000375"/>
            <a:ext cx="1462088" cy="650875"/>
          </a:xfrm>
          <a:prstGeom prst="rightArrow">
            <a:avLst>
              <a:gd name="adj1" fmla="val 50000"/>
              <a:gd name="adj2" fmla="val 5615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056" name="AutoShape 10"/>
          <p:cNvSpPr>
            <a:spLocks noChangeArrowheads="1"/>
          </p:cNvSpPr>
          <p:nvPr/>
        </p:nvSpPr>
        <p:spPr bwMode="auto">
          <a:xfrm>
            <a:off x="4781550" y="2990850"/>
            <a:ext cx="1462088" cy="650875"/>
          </a:xfrm>
          <a:prstGeom prst="rightArrow">
            <a:avLst>
              <a:gd name="adj1" fmla="val 50000"/>
              <a:gd name="adj2" fmla="val 5615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057" name="Oval 11"/>
          <p:cNvSpPr>
            <a:spLocks noChangeArrowheads="1"/>
          </p:cNvSpPr>
          <p:nvPr/>
        </p:nvSpPr>
        <p:spPr bwMode="auto">
          <a:xfrm>
            <a:off x="914400" y="4267200"/>
            <a:ext cx="1663700" cy="519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28725" y="5486400"/>
            <a:ext cx="654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Before each cell division the DNA must be replicated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 each daughter cell can get a complete genetic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_08bPCR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74638"/>
            <a:ext cx="770572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868988" y="2416175"/>
            <a:ext cx="32750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temperature 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annealing step is adjusted to allow the primers to just be able to bind (60 degrees C)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788" y="4203700"/>
            <a:ext cx="8556625" cy="2640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Each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5750" y="4981575"/>
            <a:ext cx="2249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 Polymerase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extends from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primers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338" y="382588"/>
            <a:ext cx="1390650" cy="3862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64275" y="5008563"/>
            <a:ext cx="2635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Each PCR cycle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doubles the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of target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750888"/>
            <a:ext cx="708501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5_28DNADoubleHelix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9700"/>
            <a:ext cx="706596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22888" y="160338"/>
            <a:ext cx="5683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3</a:t>
            </a:r>
            <a:r>
              <a:rPr lang="en-US" altLang="en-US" sz="1500">
                <a:sym typeface="Euclid Symbol" pitchFamily="18" charset="2"/>
              </a:rPr>
              <a:t>' end</a:t>
            </a:r>
            <a:endParaRPr lang="en-US" altLang="en-US" sz="1500">
              <a:sym typeface="Symbol" pitchFamily="18" charset="2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087438" y="5722938"/>
            <a:ext cx="5683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3</a:t>
            </a:r>
            <a:r>
              <a:rPr lang="en-US" altLang="en-US" sz="1500">
                <a:sym typeface="Euclid Symbol" pitchFamily="18" charset="2"/>
              </a:rPr>
              <a:t>' end</a:t>
            </a:r>
            <a:endParaRPr lang="en-US" altLang="en-US" sz="1500">
              <a:sym typeface="Symbol" pitchFamily="18" charset="2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662738" y="6376988"/>
            <a:ext cx="5683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3</a:t>
            </a:r>
            <a:r>
              <a:rPr lang="en-US" altLang="en-US" sz="1500">
                <a:sym typeface="Euclid Symbol" pitchFamily="18" charset="2"/>
              </a:rPr>
              <a:t>' end</a:t>
            </a:r>
            <a:endParaRPr lang="en-US" altLang="en-US" sz="1500">
              <a:sym typeface="Symbol" pitchFamily="18" charset="2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719638" y="3586163"/>
            <a:ext cx="508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400">
                <a:sym typeface="Symbol" pitchFamily="18" charset="2"/>
              </a:rPr>
              <a:t>3</a:t>
            </a:r>
            <a:r>
              <a:rPr lang="en-US" altLang="en-US" sz="1400">
                <a:sym typeface="Euclid Symbol" pitchFamily="18" charset="2"/>
              </a:rPr>
              <a:t>' end</a:t>
            </a:r>
            <a:endParaRPr lang="en-US" altLang="en-US" sz="1400">
              <a:sym typeface="Symbol" pitchFamily="18" charset="2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186238" y="158750"/>
            <a:ext cx="59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5</a:t>
            </a:r>
            <a:r>
              <a:rPr lang="en-US" altLang="en-US" sz="1500">
                <a:sym typeface="Euclid Symbol" pitchFamily="18" charset="2"/>
              </a:rPr>
              <a:t>' end</a:t>
            </a:r>
            <a:endParaRPr lang="en-US" altLang="en-US" sz="1500">
              <a:sym typeface="Symbol" pitchFamily="18" charset="2"/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4297363" y="4333875"/>
            <a:ext cx="59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5</a:t>
            </a:r>
            <a:r>
              <a:rPr lang="en-US" altLang="en-US" sz="1500">
                <a:sym typeface="Euclid Symbol" pitchFamily="18" charset="2"/>
              </a:rPr>
              <a:t>' end</a:t>
            </a:r>
            <a:endParaRPr lang="en-US" altLang="en-US" sz="1500">
              <a:sym typeface="Symbol" pitchFamily="18" charset="2"/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564438" y="5629275"/>
            <a:ext cx="59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5</a:t>
            </a:r>
            <a:r>
              <a:rPr lang="en-US" altLang="en-US" sz="1500">
                <a:sym typeface="Euclid Symbol" pitchFamily="18" charset="2"/>
              </a:rPr>
              <a:t>' end</a:t>
            </a:r>
            <a:endParaRPr lang="en-US" altLang="en-US" sz="1500">
              <a:sym typeface="Symbol" pitchFamily="18" charset="2"/>
            </a:endParaRP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655763" y="6353175"/>
            <a:ext cx="59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5</a:t>
            </a:r>
            <a:r>
              <a:rPr lang="en-US" altLang="en-US" sz="1500">
                <a:sym typeface="Euclid Symbol" pitchFamily="18" charset="2"/>
              </a:rPr>
              <a:t>' end</a:t>
            </a:r>
            <a:endParaRPr lang="en-US" altLang="en-US" sz="1500">
              <a:sym typeface="Symbol" pitchFamily="18" charset="2"/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983038" y="6029325"/>
            <a:ext cx="1117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Old strands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4065588" y="4835525"/>
            <a:ext cx="711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New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500">
                <a:sym typeface="Symbol" pitchFamily="18" charset="2"/>
              </a:rPr>
              <a:t>strands</a:t>
            </a:r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>
            <a:off x="4214813" y="4298950"/>
            <a:ext cx="53975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 flipH="1">
            <a:off x="4256088" y="4429125"/>
            <a:ext cx="74295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 flipV="1">
            <a:off x="4414838" y="4940300"/>
            <a:ext cx="871537" cy="1039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>
            <a:off x="3757613" y="5233988"/>
            <a:ext cx="569912" cy="739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57200" y="993775"/>
            <a:ext cx="3402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Complementary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Base Pairing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at the Heart of DNA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Replication</a:t>
            </a:r>
          </a:p>
        </p:txBody>
      </p:sp>
      <p:pic>
        <p:nvPicPr>
          <p:cNvPr id="4114" name="Picture 18" descr="16_09DNAReplication_3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746375"/>
            <a:ext cx="8547100" cy="3932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63713" y="1295400"/>
            <a:ext cx="57800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DNA polymerase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adds deoxyNTPs to 3’ end of DNA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5’ to 3’ synthesis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requires a DNA template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requires a primer (either DNA or RNA)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for starting DNA replication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198813" y="496888"/>
            <a:ext cx="2571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DNA Replication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6_14AddingNucleotide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50887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667000" y="533400"/>
            <a:ext cx="2133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2725" y="2601913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Primer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19200" y="28194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  <p:bldP spid="112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thumb/1/1e/DNA_synthesis_EN.png/400px-DNA_synthesi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73" y="1149684"/>
            <a:ext cx="6327453" cy="40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5086" y="503339"/>
            <a:ext cx="406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phosphodiester bond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9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6_17BactDNARepSummary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23938"/>
            <a:ext cx="85471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98513" y="1003300"/>
            <a:ext cx="3613150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Many Primers are Required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 Lagging Strand Synthesis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574" y="1535185"/>
            <a:ext cx="520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Replication in a test tube is used for</a:t>
            </a:r>
          </a:p>
          <a:p>
            <a:endParaRPr lang="en-US" dirty="0"/>
          </a:p>
          <a:p>
            <a:r>
              <a:rPr lang="en-US" dirty="0" smtClean="0"/>
              <a:t>DNA sequencing and 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81050" y="1654175"/>
            <a:ext cx="3419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Primers – short pieces of </a:t>
            </a:r>
          </a:p>
          <a:p>
            <a:pPr eaLnBrk="1" hangingPunct="1"/>
            <a:r>
              <a:rPr lang="en-US" altLang="en-US" sz="2000" b="1"/>
              <a:t>single stranded DNA can</a:t>
            </a:r>
          </a:p>
          <a:p>
            <a:pPr eaLnBrk="1" hangingPunct="1"/>
            <a:r>
              <a:rPr lang="en-US" altLang="en-US" sz="2000" b="1"/>
              <a:t>be synthesized chemically</a:t>
            </a:r>
          </a:p>
        </p:txBody>
      </p:sp>
      <p:pic>
        <p:nvPicPr>
          <p:cNvPr id="11267" name="Picture 2" descr="F07-0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2400"/>
            <a:ext cx="404336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81050" y="5672138"/>
            <a:ext cx="269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9" name="Picture 5" descr="mod_ol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419600"/>
            <a:ext cx="4562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_08aPCR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84041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90800" y="304800"/>
            <a:ext cx="4227513" cy="132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Polymerase chain reaction, PCR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makes many copies of a DNA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sequence by repeated rounds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of DNA replication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838" y="2817813"/>
            <a:ext cx="19510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First the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is denatured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(95 degrees C)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581400"/>
            <a:ext cx="5499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73163" y="5842000"/>
            <a:ext cx="511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Then short single stranded DNAs </a:t>
            </a:r>
            <a:r>
              <a:rPr lang="en-US" altLang="en-US" sz="1800" b="1">
                <a:solidFill>
                  <a:srgbClr val="FF0000"/>
                </a:solidFill>
              </a:rPr>
              <a:t>(PRIMERS</a:t>
            </a:r>
            <a:r>
              <a:rPr lang="en-US" altLang="en-US" sz="1800" b="1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are allowed to bind -  </a:t>
            </a:r>
            <a:r>
              <a:rPr lang="en-US" altLang="en-US" sz="1800" b="1">
                <a:solidFill>
                  <a:srgbClr val="FF0000"/>
                </a:solidFill>
              </a:rPr>
              <a:t>ANNEALING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221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Symbol</vt:lpstr>
      <vt:lpstr>Euclid 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bates</dc:creator>
  <cp:lastModifiedBy>George W. Bates</cp:lastModifiedBy>
  <cp:revision>12</cp:revision>
  <dcterms:created xsi:type="dcterms:W3CDTF">2010-10-13T21:20:43Z</dcterms:created>
  <dcterms:modified xsi:type="dcterms:W3CDTF">2015-06-29T16:42:33Z</dcterms:modified>
</cp:coreProperties>
</file>