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1" r:id="rId5"/>
    <p:sldId id="280" r:id="rId6"/>
    <p:sldId id="281" r:id="rId7"/>
    <p:sldId id="262" r:id="rId8"/>
    <p:sldId id="264" r:id="rId9"/>
    <p:sldId id="282" r:id="rId1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6" d="100"/>
          <a:sy n="76" d="100"/>
        </p:scale>
        <p:origin x="-1824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04F8C63-E317-48F6-BFFE-D4D3BC7AAF4A}" type="datetimeFigureOut">
              <a:rPr lang="en-US"/>
              <a:pPr>
                <a:defRPr/>
              </a:pPr>
              <a:t>6/22/2015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2B956D3-4150-4FB1-B3BF-50A9C0E7E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99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DCE6B-8339-4E8A-821C-0D955729EAEC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EFA9B-2E51-4630-B8F3-C3B55750E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83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C7C6B8-946B-45C0-96D0-0288D02383E6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1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 cap="flat"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4C047-FD08-4A18-9B21-A37BFCACC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5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F5F77-99C0-4364-A2C7-194E7E703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7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477B6-9714-4EB1-B5BA-492A29F43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6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67D61-CA07-46B6-931A-771EF5C4F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99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3B540-4D92-40A1-B683-5A6ED8031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65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B33BD-BA8B-4007-BB95-A36387877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4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F7DDE-860C-4C6D-8092-1EB6D3E44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40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56D94-7996-4A54-AE36-1D503C6AB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00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C60A7-B1DD-40EA-88C0-452134ADE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44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52889-1271-4BF3-BE99-05374B444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67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8190F-490B-4F21-9627-93673E6F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3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2450CA2-B7D1-4B04-AF90-E6F05F49C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20_02aGeneCloningPreview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510338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1600200" y="304800"/>
            <a:ext cx="5727700" cy="461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Recombinant DNA and Biotechnology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0" y="5181600"/>
            <a:ext cx="59150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Gene cloning in bacterial plasmids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Plasmid – extrachromosomal piece of DNA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         not necessary for survival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         can be transferred between bacterial cells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24600" y="3810000"/>
            <a:ext cx="2597150" cy="13239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Recombinant DNA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DNA molecules that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have been joined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in a test tube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_02bGeneCloningPreview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39700"/>
            <a:ext cx="7181850" cy="657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838200" y="2667000"/>
            <a:ext cx="2971800" cy="1981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86400" y="2667000"/>
            <a:ext cx="2971800" cy="1981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0_03RecombinantDNA_1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74638"/>
            <a:ext cx="4737100" cy="658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685800" y="381000"/>
            <a:ext cx="2692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Restriction enzymes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are key to gene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gene cloning 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making recombinant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DNA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" y="2438400"/>
            <a:ext cx="3505200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Site specific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nucleases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make double stranded cuts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in DNA at their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recognition sequence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leave overhanging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complementary ends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“sticky ends”</a:t>
            </a:r>
          </a:p>
        </p:txBody>
      </p:sp>
      <p:pic>
        <p:nvPicPr>
          <p:cNvPr id="7" name="Picture 2" descr="20_03RecombinantDNA_2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274638"/>
            <a:ext cx="4737100" cy="658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1000" y="5867400"/>
            <a:ext cx="71739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Two DNA molecules cut with the same restriction enzyme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can be joined together.  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0_03RecombinantDNA_3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4737100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533400" y="4191000"/>
            <a:ext cx="2846388" cy="7699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Final joining requires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DNA ligase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G15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887413"/>
            <a:ext cx="7621587" cy="508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397000" y="336550"/>
            <a:ext cx="2582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DNA from organism</a:t>
            </a:r>
            <a:endParaRPr lang="en-US" altLang="en-US" sz="2400" b="1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422900" y="300038"/>
            <a:ext cx="1597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Vector DNA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340100" y="6013450"/>
            <a:ext cx="2416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Recombinant DNA</a:t>
            </a:r>
            <a:endParaRPr lang="en-US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G15_04A"/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694488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2971800" y="304800"/>
            <a:ext cx="2622550" cy="1311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/>
              <a:t>Different Restriction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/>
              <a:t>Enzymes cut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/>
              <a:t>different DNA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/>
              <a:t>sequences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20_04GeneCloning_2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136525"/>
            <a:ext cx="6735763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20_04GeneCloning_4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76200"/>
            <a:ext cx="6735762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533400" y="2133600"/>
            <a:ext cx="1676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In gene cloning DNA fragments are randomly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inserted into plasmids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400" y="3962400"/>
            <a:ext cx="2108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Recombinant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plasmids 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put into bacteria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Each bacterial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colony carries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different piece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cloned DNA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0_05aGenomicLibraries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527050"/>
            <a:ext cx="8553450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10200" y="1600200"/>
            <a:ext cx="30480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77000" y="1676400"/>
            <a:ext cx="2438400" cy="502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8200" y="5562600"/>
            <a:ext cx="25908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53000" y="2362200"/>
            <a:ext cx="1371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5410200" y="3810000"/>
            <a:ext cx="2708275" cy="13239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A </a:t>
            </a:r>
            <a:r>
              <a:rPr lang="en-US" altLang="en-US" sz="2000" b="1">
                <a:solidFill>
                  <a:srgbClr val="FF0000"/>
                </a:solidFill>
              </a:rPr>
              <a:t>“gene library” </a:t>
            </a:r>
            <a:r>
              <a:rPr lang="en-US" altLang="en-US" sz="2000" b="1"/>
              <a:t>is 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collection of cloned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DNA fragments each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in a bacterial colony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85234" y="1485900"/>
            <a:ext cx="1642533" cy="785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  </a:t>
            </a:r>
            <a:r>
              <a:rPr lang="en-US" altLang="en-US" sz="1800" b="1"/>
              <a:t>P 20</a:t>
            </a:r>
            <a:endParaRPr lang="en-US" altLang="en-US" sz="1800"/>
          </a:p>
          <a:p>
            <a:pPr>
              <a:spcBef>
                <a:spcPct val="50000"/>
              </a:spcBef>
            </a:pPr>
            <a:r>
              <a:rPr lang="en-US" altLang="en-US" sz="1800"/>
              <a:t>1 - 20 </a:t>
            </a:r>
            <a:r>
              <a:rPr lang="en-US" altLang="en-US" sz="1800">
                <a:latin typeface="Symbol" pitchFamily="18" charset="2"/>
              </a:rPr>
              <a:t>m</a:t>
            </a:r>
            <a:r>
              <a:rPr lang="en-US" altLang="en-US" sz="1800"/>
              <a:t>l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66700" y="3181350"/>
            <a:ext cx="1727200" cy="785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    </a:t>
            </a:r>
            <a:r>
              <a:rPr lang="en-US" altLang="en-US" sz="1800" b="1"/>
              <a:t>P 200</a:t>
            </a:r>
            <a:endParaRPr lang="en-US" altLang="en-US" sz="1800"/>
          </a:p>
          <a:p>
            <a:pPr>
              <a:spcBef>
                <a:spcPct val="50000"/>
              </a:spcBef>
            </a:pPr>
            <a:r>
              <a:rPr lang="en-US" altLang="en-US" sz="1400"/>
              <a:t>  </a:t>
            </a:r>
            <a:r>
              <a:rPr lang="en-US" altLang="en-US" sz="1800"/>
              <a:t>20 - 200 </a:t>
            </a:r>
            <a:r>
              <a:rPr lang="en-US" altLang="en-US" sz="1800">
                <a:latin typeface="Symbol" pitchFamily="18" charset="2"/>
              </a:rPr>
              <a:t>m</a:t>
            </a:r>
            <a:r>
              <a:rPr lang="en-US" altLang="en-US" sz="1800"/>
              <a:t>l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21733" y="5210175"/>
            <a:ext cx="1981200" cy="785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    </a:t>
            </a:r>
            <a:r>
              <a:rPr lang="en-US" altLang="en-US" sz="1800" b="1"/>
              <a:t>P 1000</a:t>
            </a:r>
            <a:endParaRPr lang="en-US" altLang="en-US" sz="1800"/>
          </a:p>
          <a:p>
            <a:pPr>
              <a:spcBef>
                <a:spcPct val="50000"/>
              </a:spcBef>
            </a:pPr>
            <a:r>
              <a:rPr lang="en-US" altLang="en-US" sz="1400"/>
              <a:t> </a:t>
            </a:r>
            <a:r>
              <a:rPr lang="en-US" altLang="en-US" sz="1800"/>
              <a:t>200 - 1000 </a:t>
            </a:r>
            <a:r>
              <a:rPr lang="en-US" altLang="en-US" sz="1800">
                <a:latin typeface="Symbol" pitchFamily="18" charset="2"/>
              </a:rPr>
              <a:t>m</a:t>
            </a:r>
            <a:r>
              <a:rPr lang="en-US" altLang="en-US" sz="1800"/>
              <a:t>l</a:t>
            </a:r>
          </a:p>
        </p:txBody>
      </p:sp>
      <p:grpSp>
        <p:nvGrpSpPr>
          <p:cNvPr id="4135" name="Group 39"/>
          <p:cNvGrpSpPr>
            <a:grpSpLocks/>
          </p:cNvGrpSpPr>
          <p:nvPr/>
        </p:nvGrpSpPr>
        <p:grpSpPr bwMode="auto">
          <a:xfrm>
            <a:off x="2410883" y="4812691"/>
            <a:ext cx="1534815" cy="1688997"/>
            <a:chOff x="816" y="3903"/>
            <a:chExt cx="672" cy="1241"/>
          </a:xfrm>
        </p:grpSpPr>
        <p:sp>
          <p:nvSpPr>
            <p:cNvPr id="4123" name="Rectangle 27"/>
            <p:cNvSpPr>
              <a:spLocks noChangeArrowheads="1"/>
            </p:cNvSpPr>
            <p:nvPr/>
          </p:nvSpPr>
          <p:spPr bwMode="auto">
            <a:xfrm>
              <a:off x="816" y="3903"/>
              <a:ext cx="621" cy="1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800" dirty="0"/>
                <a:t>thousands </a:t>
              </a:r>
            </a:p>
            <a:p>
              <a:endParaRPr lang="en-US" altLang="en-US" sz="1800" dirty="0"/>
            </a:p>
            <a:p>
              <a:r>
                <a:rPr lang="en-US" altLang="en-US" sz="1800" dirty="0"/>
                <a:t>hundreds</a:t>
              </a:r>
            </a:p>
            <a:p>
              <a:endParaRPr lang="en-US" altLang="en-US" sz="1800" dirty="0"/>
            </a:p>
            <a:p>
              <a:r>
                <a:rPr lang="en-US" altLang="en-US" sz="1800" dirty="0"/>
                <a:t>   tens</a:t>
              </a:r>
            </a:p>
          </p:txBody>
        </p:sp>
        <p:sp>
          <p:nvSpPr>
            <p:cNvPr id="4124" name="Rectangle 28"/>
            <p:cNvSpPr>
              <a:spLocks noChangeArrowheads="1"/>
            </p:cNvSpPr>
            <p:nvPr/>
          </p:nvSpPr>
          <p:spPr bwMode="auto">
            <a:xfrm>
              <a:off x="816" y="3936"/>
              <a:ext cx="672" cy="10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5" name="Line 29"/>
            <p:cNvSpPr>
              <a:spLocks noChangeShapeType="1"/>
            </p:cNvSpPr>
            <p:nvPr/>
          </p:nvSpPr>
          <p:spPr bwMode="auto">
            <a:xfrm>
              <a:off x="816" y="4272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Line 30"/>
            <p:cNvSpPr>
              <a:spLocks noChangeShapeType="1"/>
            </p:cNvSpPr>
            <p:nvPr/>
          </p:nvSpPr>
          <p:spPr bwMode="auto">
            <a:xfrm>
              <a:off x="816" y="4656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2410883" y="1107086"/>
            <a:ext cx="1646767" cy="1837133"/>
            <a:chOff x="1824" y="3984"/>
            <a:chExt cx="672" cy="1289"/>
          </a:xfrm>
        </p:grpSpPr>
        <p:sp>
          <p:nvSpPr>
            <p:cNvPr id="4127" name="Rectangle 31"/>
            <p:cNvSpPr>
              <a:spLocks noChangeArrowheads="1"/>
            </p:cNvSpPr>
            <p:nvPr/>
          </p:nvSpPr>
          <p:spPr bwMode="auto">
            <a:xfrm>
              <a:off x="1824" y="4032"/>
              <a:ext cx="476" cy="1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800" dirty="0"/>
                <a:t>    tens </a:t>
              </a:r>
            </a:p>
            <a:p>
              <a:endParaRPr lang="en-US" altLang="en-US" sz="1800" dirty="0"/>
            </a:p>
            <a:p>
              <a:r>
                <a:rPr lang="en-US" altLang="en-US" sz="1800" dirty="0"/>
                <a:t>    ones</a:t>
              </a:r>
            </a:p>
            <a:p>
              <a:endParaRPr lang="en-US" altLang="en-US" sz="1800" dirty="0"/>
            </a:p>
            <a:p>
              <a:r>
                <a:rPr lang="en-US" altLang="en-US" sz="1800" dirty="0"/>
                <a:t>   tenths</a:t>
              </a:r>
            </a:p>
          </p:txBody>
        </p:sp>
        <p:sp>
          <p:nvSpPr>
            <p:cNvPr id="4128" name="Rectangle 32"/>
            <p:cNvSpPr>
              <a:spLocks noChangeArrowheads="1"/>
            </p:cNvSpPr>
            <p:nvPr/>
          </p:nvSpPr>
          <p:spPr bwMode="auto">
            <a:xfrm>
              <a:off x="1824" y="3984"/>
              <a:ext cx="672" cy="10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9" name="Line 33"/>
            <p:cNvSpPr>
              <a:spLocks noChangeShapeType="1"/>
            </p:cNvSpPr>
            <p:nvPr/>
          </p:nvSpPr>
          <p:spPr bwMode="auto">
            <a:xfrm>
              <a:off x="1824" y="4320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Line 34"/>
            <p:cNvSpPr>
              <a:spLocks noChangeShapeType="1"/>
            </p:cNvSpPr>
            <p:nvPr/>
          </p:nvSpPr>
          <p:spPr bwMode="auto">
            <a:xfrm>
              <a:off x="1824" y="4704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37" name="Group 41"/>
          <p:cNvGrpSpPr>
            <a:grpSpLocks/>
          </p:cNvGrpSpPr>
          <p:nvPr/>
        </p:nvGrpSpPr>
        <p:grpSpPr bwMode="auto">
          <a:xfrm>
            <a:off x="2393952" y="2983794"/>
            <a:ext cx="1439332" cy="1819037"/>
            <a:chOff x="2784" y="3942"/>
            <a:chExt cx="672" cy="1260"/>
          </a:xfrm>
        </p:grpSpPr>
        <p:sp>
          <p:nvSpPr>
            <p:cNvPr id="4131" name="Rectangle 35"/>
            <p:cNvSpPr>
              <a:spLocks noChangeArrowheads="1"/>
            </p:cNvSpPr>
            <p:nvPr/>
          </p:nvSpPr>
          <p:spPr bwMode="auto">
            <a:xfrm>
              <a:off x="2784" y="3942"/>
              <a:ext cx="603" cy="1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800" dirty="0"/>
                <a:t> hundreds </a:t>
              </a:r>
            </a:p>
            <a:p>
              <a:endParaRPr lang="en-US" altLang="en-US" sz="1800" dirty="0"/>
            </a:p>
            <a:p>
              <a:r>
                <a:rPr lang="en-US" altLang="en-US" sz="1800" dirty="0"/>
                <a:t>    tens</a:t>
              </a:r>
            </a:p>
            <a:p>
              <a:endParaRPr lang="en-US" altLang="en-US" sz="1800" dirty="0"/>
            </a:p>
            <a:p>
              <a:r>
                <a:rPr lang="en-US" altLang="en-US" sz="1800" dirty="0"/>
                <a:t>    ones</a:t>
              </a:r>
            </a:p>
          </p:txBody>
        </p:sp>
        <p:sp>
          <p:nvSpPr>
            <p:cNvPr id="4132" name="Rectangle 36"/>
            <p:cNvSpPr>
              <a:spLocks noChangeArrowheads="1"/>
            </p:cNvSpPr>
            <p:nvPr/>
          </p:nvSpPr>
          <p:spPr bwMode="auto">
            <a:xfrm>
              <a:off x="2784" y="3948"/>
              <a:ext cx="672" cy="10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3" name="Line 37"/>
            <p:cNvSpPr>
              <a:spLocks noChangeShapeType="1"/>
            </p:cNvSpPr>
            <p:nvPr/>
          </p:nvSpPr>
          <p:spPr bwMode="auto">
            <a:xfrm>
              <a:off x="2784" y="4320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Line 38"/>
            <p:cNvSpPr>
              <a:spLocks noChangeShapeType="1"/>
            </p:cNvSpPr>
            <p:nvPr/>
          </p:nvSpPr>
          <p:spPr bwMode="auto">
            <a:xfrm>
              <a:off x="2784" y="4704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42" name="Text Box 46"/>
          <p:cNvSpPr txBox="1">
            <a:spLocks noChangeArrowheads="1"/>
          </p:cNvSpPr>
          <p:nvPr/>
        </p:nvSpPr>
        <p:spPr bwMode="auto">
          <a:xfrm>
            <a:off x="6555317" y="1254919"/>
            <a:ext cx="56726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2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0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0</a:t>
            </a:r>
          </a:p>
        </p:txBody>
      </p:sp>
      <p:sp>
        <p:nvSpPr>
          <p:cNvPr id="4143" name="Text Box 47"/>
          <p:cNvSpPr txBox="1">
            <a:spLocks noChangeArrowheads="1"/>
          </p:cNvSpPr>
          <p:nvPr/>
        </p:nvSpPr>
        <p:spPr bwMode="auto">
          <a:xfrm>
            <a:off x="5289551" y="1253729"/>
            <a:ext cx="56726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0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4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1</a:t>
            </a:r>
          </a:p>
        </p:txBody>
      </p:sp>
      <p:sp>
        <p:nvSpPr>
          <p:cNvPr id="4144" name="Text Box 48"/>
          <p:cNvSpPr txBox="1">
            <a:spLocks noChangeArrowheads="1"/>
          </p:cNvSpPr>
          <p:nvPr/>
        </p:nvSpPr>
        <p:spPr bwMode="auto">
          <a:xfrm>
            <a:off x="4256617" y="1254919"/>
            <a:ext cx="56726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2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2</a:t>
            </a:r>
          </a:p>
        </p:txBody>
      </p: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4057651" y="2458641"/>
            <a:ext cx="9673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/>
              <a:t>12.2 </a:t>
            </a:r>
            <a:r>
              <a:rPr lang="en-US" altLang="en-US" sz="1400" b="1">
                <a:latin typeface="Symbol" pitchFamily="18" charset="2"/>
              </a:rPr>
              <a:t>m</a:t>
            </a:r>
            <a:r>
              <a:rPr lang="en-US" altLang="en-US" sz="1400" b="1"/>
              <a:t>l</a:t>
            </a:r>
          </a:p>
        </p:txBody>
      </p:sp>
      <p:sp>
        <p:nvSpPr>
          <p:cNvPr id="4146" name="Text Box 50"/>
          <p:cNvSpPr txBox="1">
            <a:spLocks noChangeArrowheads="1"/>
          </p:cNvSpPr>
          <p:nvPr/>
        </p:nvSpPr>
        <p:spPr bwMode="auto">
          <a:xfrm>
            <a:off x="5046134" y="2459831"/>
            <a:ext cx="9017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/>
              <a:t> 4.1 </a:t>
            </a:r>
            <a:r>
              <a:rPr lang="en-US" altLang="en-US" sz="1400" b="1">
                <a:latin typeface="Symbol" pitchFamily="18" charset="2"/>
              </a:rPr>
              <a:t>m</a:t>
            </a:r>
            <a:r>
              <a:rPr lang="en-US" altLang="en-US" sz="1400" b="1"/>
              <a:t>l</a:t>
            </a:r>
          </a:p>
        </p:txBody>
      </p:sp>
      <p:sp>
        <p:nvSpPr>
          <p:cNvPr id="4151" name="Text Box 55"/>
          <p:cNvSpPr txBox="1">
            <a:spLocks noChangeArrowheads="1"/>
          </p:cNvSpPr>
          <p:nvPr/>
        </p:nvSpPr>
        <p:spPr bwMode="auto">
          <a:xfrm>
            <a:off x="6252634" y="2461022"/>
            <a:ext cx="101811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/>
              <a:t> 20.0 </a:t>
            </a:r>
            <a:r>
              <a:rPr lang="en-US" altLang="en-US" sz="1400" b="1">
                <a:latin typeface="Symbol" pitchFamily="18" charset="2"/>
              </a:rPr>
              <a:t>m</a:t>
            </a:r>
            <a:r>
              <a:rPr lang="en-US" altLang="en-US" sz="1400" b="1"/>
              <a:t>l</a:t>
            </a:r>
          </a:p>
        </p:txBody>
      </p:sp>
      <p:sp>
        <p:nvSpPr>
          <p:cNvPr id="4152" name="Text Box 56"/>
          <p:cNvSpPr txBox="1">
            <a:spLocks noChangeArrowheads="1"/>
          </p:cNvSpPr>
          <p:nvPr/>
        </p:nvSpPr>
        <p:spPr bwMode="auto">
          <a:xfrm>
            <a:off x="5979584" y="564356"/>
            <a:ext cx="17864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/>
              <a:t>Do not exceed the following setting:</a:t>
            </a:r>
          </a:p>
        </p:txBody>
      </p:sp>
      <p:sp>
        <p:nvSpPr>
          <p:cNvPr id="4153" name="Text Box 57"/>
          <p:cNvSpPr txBox="1">
            <a:spLocks noChangeArrowheads="1"/>
          </p:cNvSpPr>
          <p:nvPr/>
        </p:nvSpPr>
        <p:spPr bwMode="auto">
          <a:xfrm>
            <a:off x="4129617" y="887016"/>
            <a:ext cx="17864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/>
              <a:t>Examples:</a:t>
            </a:r>
          </a:p>
        </p:txBody>
      </p:sp>
      <p:sp>
        <p:nvSpPr>
          <p:cNvPr id="4154" name="Text Box 58"/>
          <p:cNvSpPr txBox="1">
            <a:spLocks noChangeArrowheads="1"/>
          </p:cNvSpPr>
          <p:nvPr/>
        </p:nvSpPr>
        <p:spPr bwMode="auto">
          <a:xfrm>
            <a:off x="6574367" y="4957763"/>
            <a:ext cx="56726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0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0</a:t>
            </a:r>
          </a:p>
        </p:txBody>
      </p:sp>
      <p:sp>
        <p:nvSpPr>
          <p:cNvPr id="4155" name="Text Box 59"/>
          <p:cNvSpPr txBox="1">
            <a:spLocks noChangeArrowheads="1"/>
          </p:cNvSpPr>
          <p:nvPr/>
        </p:nvSpPr>
        <p:spPr bwMode="auto">
          <a:xfrm>
            <a:off x="5308600" y="4956573"/>
            <a:ext cx="56726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0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5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0</a:t>
            </a:r>
          </a:p>
        </p:txBody>
      </p:sp>
      <p:sp>
        <p:nvSpPr>
          <p:cNvPr id="4156" name="Text Box 60"/>
          <p:cNvSpPr txBox="1">
            <a:spLocks noChangeArrowheads="1"/>
          </p:cNvSpPr>
          <p:nvPr/>
        </p:nvSpPr>
        <p:spPr bwMode="auto">
          <a:xfrm>
            <a:off x="4275667" y="4957763"/>
            <a:ext cx="56726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0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2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5</a:t>
            </a:r>
          </a:p>
        </p:txBody>
      </p:sp>
      <p:sp>
        <p:nvSpPr>
          <p:cNvPr id="4157" name="Text Box 61"/>
          <p:cNvSpPr txBox="1">
            <a:spLocks noChangeArrowheads="1"/>
          </p:cNvSpPr>
          <p:nvPr/>
        </p:nvSpPr>
        <p:spPr bwMode="auto">
          <a:xfrm>
            <a:off x="4076700" y="6161485"/>
            <a:ext cx="96731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/>
              <a:t>250 </a:t>
            </a:r>
            <a:r>
              <a:rPr lang="en-US" altLang="en-US" sz="1400" b="1">
                <a:latin typeface="Symbol" pitchFamily="18" charset="2"/>
              </a:rPr>
              <a:t>m</a:t>
            </a:r>
            <a:r>
              <a:rPr lang="en-US" altLang="en-US" sz="1400" b="1"/>
              <a:t>l</a:t>
            </a:r>
          </a:p>
        </p:txBody>
      </p:sp>
      <p:sp>
        <p:nvSpPr>
          <p:cNvPr id="4158" name="Text Box 62"/>
          <p:cNvSpPr txBox="1">
            <a:spLocks noChangeArrowheads="1"/>
          </p:cNvSpPr>
          <p:nvPr/>
        </p:nvSpPr>
        <p:spPr bwMode="auto">
          <a:xfrm>
            <a:off x="5065185" y="6162675"/>
            <a:ext cx="9017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/>
              <a:t>500 </a:t>
            </a:r>
            <a:r>
              <a:rPr lang="en-US" altLang="en-US" sz="1400" b="1">
                <a:latin typeface="Symbol" pitchFamily="18" charset="2"/>
              </a:rPr>
              <a:t>m</a:t>
            </a:r>
            <a:r>
              <a:rPr lang="en-US" altLang="en-US" sz="1400" b="1"/>
              <a:t>l</a:t>
            </a:r>
          </a:p>
        </p:txBody>
      </p:sp>
      <p:sp>
        <p:nvSpPr>
          <p:cNvPr id="4159" name="Text Box 63"/>
          <p:cNvSpPr txBox="1">
            <a:spLocks noChangeArrowheads="1"/>
          </p:cNvSpPr>
          <p:nvPr/>
        </p:nvSpPr>
        <p:spPr bwMode="auto">
          <a:xfrm>
            <a:off x="6271684" y="6163866"/>
            <a:ext cx="12170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/>
              <a:t> 1000 </a:t>
            </a:r>
            <a:r>
              <a:rPr lang="en-US" altLang="en-US" sz="1400" b="1">
                <a:latin typeface="Symbol" pitchFamily="18" charset="2"/>
              </a:rPr>
              <a:t>m</a:t>
            </a:r>
            <a:r>
              <a:rPr lang="en-US" altLang="en-US" sz="1400" b="1"/>
              <a:t>l = 1 ml</a:t>
            </a:r>
          </a:p>
        </p:txBody>
      </p:sp>
      <p:sp>
        <p:nvSpPr>
          <p:cNvPr id="4160" name="Text Box 64"/>
          <p:cNvSpPr txBox="1">
            <a:spLocks noChangeArrowheads="1"/>
          </p:cNvSpPr>
          <p:nvPr/>
        </p:nvSpPr>
        <p:spPr bwMode="auto">
          <a:xfrm>
            <a:off x="6557433" y="3059907"/>
            <a:ext cx="56726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2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0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0</a:t>
            </a:r>
          </a:p>
        </p:txBody>
      </p:sp>
      <p:sp>
        <p:nvSpPr>
          <p:cNvPr id="4161" name="Text Box 65"/>
          <p:cNvSpPr txBox="1">
            <a:spLocks noChangeArrowheads="1"/>
          </p:cNvSpPr>
          <p:nvPr/>
        </p:nvSpPr>
        <p:spPr bwMode="auto">
          <a:xfrm>
            <a:off x="5291667" y="3058717"/>
            <a:ext cx="56726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0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7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5</a:t>
            </a:r>
          </a:p>
        </p:txBody>
      </p:sp>
      <p:sp>
        <p:nvSpPr>
          <p:cNvPr id="4162" name="Text Box 66"/>
          <p:cNvSpPr txBox="1">
            <a:spLocks noChangeArrowheads="1"/>
          </p:cNvSpPr>
          <p:nvPr/>
        </p:nvSpPr>
        <p:spPr bwMode="auto">
          <a:xfrm>
            <a:off x="4258733" y="3059907"/>
            <a:ext cx="56726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3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6</a:t>
            </a:r>
          </a:p>
        </p:txBody>
      </p:sp>
      <p:sp>
        <p:nvSpPr>
          <p:cNvPr id="4163" name="Text Box 67"/>
          <p:cNvSpPr txBox="1">
            <a:spLocks noChangeArrowheads="1"/>
          </p:cNvSpPr>
          <p:nvPr/>
        </p:nvSpPr>
        <p:spPr bwMode="auto">
          <a:xfrm>
            <a:off x="4059767" y="4263629"/>
            <a:ext cx="96731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/>
              <a:t>136 </a:t>
            </a:r>
            <a:r>
              <a:rPr lang="en-US" altLang="en-US" sz="1400" b="1">
                <a:latin typeface="Symbol" pitchFamily="18" charset="2"/>
              </a:rPr>
              <a:t>m</a:t>
            </a:r>
            <a:r>
              <a:rPr lang="en-US" altLang="en-US" sz="1400" b="1"/>
              <a:t>l</a:t>
            </a:r>
          </a:p>
        </p:txBody>
      </p:sp>
      <p:sp>
        <p:nvSpPr>
          <p:cNvPr id="4164" name="Text Box 68"/>
          <p:cNvSpPr txBox="1">
            <a:spLocks noChangeArrowheads="1"/>
          </p:cNvSpPr>
          <p:nvPr/>
        </p:nvSpPr>
        <p:spPr bwMode="auto">
          <a:xfrm>
            <a:off x="5048251" y="4264819"/>
            <a:ext cx="9017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/>
              <a:t> 75 </a:t>
            </a:r>
            <a:r>
              <a:rPr lang="en-US" altLang="en-US" sz="1400" b="1">
                <a:latin typeface="Symbol" pitchFamily="18" charset="2"/>
              </a:rPr>
              <a:t>m</a:t>
            </a:r>
            <a:r>
              <a:rPr lang="en-US" altLang="en-US" sz="1400" b="1"/>
              <a:t>l</a:t>
            </a:r>
          </a:p>
        </p:txBody>
      </p:sp>
      <p:sp>
        <p:nvSpPr>
          <p:cNvPr id="4165" name="Text Box 69"/>
          <p:cNvSpPr txBox="1">
            <a:spLocks noChangeArrowheads="1"/>
          </p:cNvSpPr>
          <p:nvPr/>
        </p:nvSpPr>
        <p:spPr bwMode="auto">
          <a:xfrm>
            <a:off x="6254751" y="4266010"/>
            <a:ext cx="10181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/>
              <a:t> 200 </a:t>
            </a:r>
            <a:r>
              <a:rPr lang="en-US" altLang="en-US" sz="1400" b="1">
                <a:latin typeface="Symbol" pitchFamily="18" charset="2"/>
              </a:rPr>
              <a:t>m</a:t>
            </a:r>
            <a:r>
              <a:rPr lang="en-US" altLang="en-US" sz="1400" b="1"/>
              <a:t>l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250</Words>
  <Application>Microsoft Office PowerPoint</Application>
  <PresentationFormat>On-screen Show (4:3)</PresentationFormat>
  <Paragraphs>110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Florida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bates</dc:creator>
  <cp:lastModifiedBy>George W. Bates</cp:lastModifiedBy>
  <cp:revision>16</cp:revision>
  <dcterms:created xsi:type="dcterms:W3CDTF">2010-10-31T14:21:17Z</dcterms:created>
  <dcterms:modified xsi:type="dcterms:W3CDTF">2015-06-22T16:17:25Z</dcterms:modified>
</cp:coreProperties>
</file>