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742" r:id="rId3"/>
    <p:sldMasterId id="2147484011" r:id="rId4"/>
    <p:sldMasterId id="2147484013" r:id="rId5"/>
    <p:sldMasterId id="2147484016" r:id="rId6"/>
    <p:sldMasterId id="2147484018" r:id="rId7"/>
    <p:sldMasterId id="2147484020" r:id="rId8"/>
    <p:sldMasterId id="2147484022" r:id="rId9"/>
    <p:sldMasterId id="2147484025" r:id="rId10"/>
    <p:sldMasterId id="2147484027" r:id="rId11"/>
    <p:sldMasterId id="2147484029" r:id="rId12"/>
    <p:sldMasterId id="2147484042" r:id="rId13"/>
  </p:sldMasterIdLst>
  <p:notesMasterIdLst>
    <p:notesMasterId r:id="rId34"/>
  </p:notesMasterIdLst>
  <p:sldIdLst>
    <p:sldId id="256" r:id="rId14"/>
    <p:sldId id="276" r:id="rId15"/>
    <p:sldId id="260" r:id="rId16"/>
    <p:sldId id="261" r:id="rId17"/>
    <p:sldId id="263" r:id="rId18"/>
    <p:sldId id="264" r:id="rId19"/>
    <p:sldId id="271" r:id="rId20"/>
    <p:sldId id="277" r:id="rId21"/>
    <p:sldId id="278" r:id="rId22"/>
    <p:sldId id="287" r:id="rId23"/>
    <p:sldId id="286" r:id="rId24"/>
    <p:sldId id="288" r:id="rId25"/>
    <p:sldId id="279" r:id="rId26"/>
    <p:sldId id="285" r:id="rId27"/>
    <p:sldId id="259" r:id="rId28"/>
    <p:sldId id="290" r:id="rId29"/>
    <p:sldId id="289" r:id="rId30"/>
    <p:sldId id="269" r:id="rId31"/>
    <p:sldId id="291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0523" autoAdjust="0"/>
  </p:normalViewPr>
  <p:slideViewPr>
    <p:cSldViewPr snapToGrid="0" snapToObjects="1">
      <p:cViewPr varScale="1">
        <p:scale>
          <a:sx n="67" d="100"/>
          <a:sy n="67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6079-2391-1848-918F-ED403D39478B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4860-EE7B-0F43-94AA-D361BD6C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BCD64-5003-42FF-B80B-D14B855B9FD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06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Can’t photograph, these are from websites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F87A61-FB4F-8E43-88F9-351AE7165DFE}" type="slidenum">
              <a:rPr lang="en-US" sz="1200" baseline="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 baseline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8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94860-EE7B-0F43-94AA-D361BD6CE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7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0DC75D-ACF1-6943-A969-BE78F958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0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87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17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52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FE9C-92E3-7246-9EB6-80A979C3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3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AE4F-DBE3-8C4D-BB55-DBD95702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3693D0-02DB-AB4D-99CE-1D019AC0D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C231-C886-2342-8989-2F2DDEDCE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FDF-686C-A747-8D4B-612CD9B33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D77B3B38-4464-704A-B1B1-1C86118B6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4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01003535-31E3-0C4B-AFD0-A1F46A00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7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3B01-3C76-B145-BBFF-7323C8BCB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17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525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278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5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74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3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5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686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164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21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650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350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750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sz="quarter" idx="13"/>
          </p:nvPr>
        </p:nvSpPr>
        <p:spPr>
          <a:xfrm>
            <a:off x="401836" y="3929063"/>
            <a:ext cx="8350158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>
            <a:noAutofit/>
          </a:bodyPr>
          <a:lstStyle>
            <a:lvl1pPr marL="0" indent="0" defTabSz="321457">
              <a:spcBef>
                <a:spcPts val="0"/>
              </a:spcBef>
              <a:buSzTx/>
              <a:buNone/>
              <a:defRPr sz="1200"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01836" y="401836"/>
            <a:ext cx="8340328" cy="36433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500" cap="all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401836" y="3991570"/>
            <a:ext cx="8340328" cy="229493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160729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321457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482186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642915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499764" y="6461126"/>
            <a:ext cx="217522" cy="24110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62935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287F-1F03-7449-BEA8-4ABA1AC00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5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764E-03C9-8843-BCC0-5B81192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6023-B7E3-B742-A690-296FE3CCE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31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F5EA-1424-6546-8880-8EF1FA185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738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148B-D605-6848-9684-237BF19F3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8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86E1-62D6-3346-B373-CCF439404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3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7BCF-892F-9F4B-BD5E-5086C48CE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6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F098-7746-A94E-8F46-2B877904F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1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06FA-1E49-B847-88D5-C8CBCAAC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7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3AC5-F408-D54B-AD56-2B3FE407B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9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1109-819E-BE44-BD7C-7747263E8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81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5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2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0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FB9D53E4-3044-494B-9599-A22EF3076F56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83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0BBCC47-4F15-8340-87A5-790A5319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31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3BC4D4-5220-6D4C-89AE-37C06D01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8203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86F7F94-6768-1349-A50F-1FC6E1F2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251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26E8F62-5401-3444-BCFF-72E62A38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A142DD2-B779-BB4E-8DCA-1D9DD2BB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D9BBBD0C-3A48-8C48-BBCF-E258984EA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adool@fsu.edu" TargetMode="External"/><Relationship Id="rId7" Type="http://schemas.openxmlformats.org/officeDocument/2006/relationships/hyperlink" Target="mailto:rpiers@fsu.edu" TargetMode="External"/><Relationship Id="rId2" Type="http://schemas.openxmlformats.org/officeDocument/2006/relationships/hyperlink" Target="mailto:jfadool@bio.fs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ternational.fsu.edu/" TargetMode="External"/><Relationship Id="rId5" Type="http://schemas.openxmlformats.org/officeDocument/2006/relationships/hyperlink" Target="mailto:advisor@bio.fsu.edu" TargetMode="External"/><Relationship Id="rId4" Type="http://schemas.openxmlformats.org/officeDocument/2006/relationships/hyperlink" Target="mailto:steppan@bio.f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cottsteppan/Word%20files/Teaching/Natural%20History%20London/PPt/landscape-1462868309-kew-gardens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scottsteppan/Word%20files/Teaching/Natural%20History%20London/London%202019/2021%20proposal/Kew%20carnivorous%20zone%208%20med%20IMG_1680.jpg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912" y="1868409"/>
            <a:ext cx="774074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A departmental program targeted to majors during the summer in London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Two upper division classes, offered sequentially over eight weeks (May 9 </a:t>
            </a:r>
            <a:r>
              <a:rPr lang="mr-IN" sz="2600" dirty="0">
                <a:latin typeface="+mj-lt"/>
              </a:rPr>
              <a:t>–</a:t>
            </a:r>
            <a:r>
              <a:rPr lang="en-US" sz="2600" dirty="0">
                <a:latin typeface="+mj-lt"/>
              </a:rPr>
              <a:t> July 5)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Two classes: Genetics and Human Physiology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Open to non-majors with permission of instructors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912" y="1276499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</a:rPr>
              <a:t>Summer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52333" y="6221096"/>
            <a:ext cx="820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tour of the collections, Natural History Museum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90C61-5263-D44B-8C7A-ABF5F141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27" y="1847308"/>
            <a:ext cx="5671745" cy="42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An historical perspective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4A799-E06F-284D-A6F8-1489037D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6" y="2914111"/>
            <a:ext cx="4094018" cy="2729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13E57-36AF-BB4D-A2BC-FD7E4110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16" y="2827809"/>
            <a:ext cx="4499168" cy="2901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7E848E-48D7-C749-A6F2-D9F42D9ECF27}"/>
              </a:ext>
            </a:extLst>
          </p:cNvPr>
          <p:cNvSpPr/>
          <p:nvPr/>
        </p:nvSpPr>
        <p:spPr>
          <a:xfrm>
            <a:off x="494050" y="5867974"/>
            <a:ext cx="242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The cholera well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32E1C-D56E-1F4B-A1FB-7100F3CFA7EA}"/>
              </a:ext>
            </a:extLst>
          </p:cNvPr>
          <p:cNvSpPr/>
          <p:nvPr/>
        </p:nvSpPr>
        <p:spPr>
          <a:xfrm>
            <a:off x="4569264" y="5909946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Smallpox 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52333" y="6221096"/>
            <a:ext cx="820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to University College, London</a:t>
            </a:r>
          </a:p>
        </p:txBody>
      </p:sp>
      <p:pic>
        <p:nvPicPr>
          <p:cNvPr id="7" name="Picture 1" descr="100_3068.jpg">
            <a:extLst>
              <a:ext uri="{FF2B5EF4-FFF2-40B4-BE49-F238E27FC236}">
                <a16:creationId xmlns:a16="http://schemas.microsoft.com/office/drawing/2014/main" id="{E09A3B80-E8B5-4F23-9102-848EBB6E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" y="17447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00_3545.jpg">
            <a:extLst>
              <a:ext uri="{FF2B5EF4-FFF2-40B4-BE49-F238E27FC236}">
                <a16:creationId xmlns:a16="http://schemas.microsoft.com/office/drawing/2014/main" id="{B31AD761-E48B-40F2-AD7E-5B26F2DF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73" y="4023153"/>
            <a:ext cx="2630129" cy="19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00_3539.jpg">
            <a:extLst>
              <a:ext uri="{FF2B5EF4-FFF2-40B4-BE49-F238E27FC236}">
                <a16:creationId xmlns:a16="http://schemas.microsoft.com/office/drawing/2014/main" id="{6C73E048-898A-467B-876B-872CBDD30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2" y="1587437"/>
            <a:ext cx="2186803" cy="291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100_3538.jpg">
            <a:extLst>
              <a:ext uri="{FF2B5EF4-FFF2-40B4-BE49-F238E27FC236}">
                <a16:creationId xmlns:a16="http://schemas.microsoft.com/office/drawing/2014/main" id="{9AE34E97-FC38-4347-B166-6DA6AC4D4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7" y="2063393"/>
            <a:ext cx="2050026" cy="1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7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unterian_Collec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3" b="11239"/>
          <a:stretch/>
        </p:blipFill>
        <p:spPr bwMode="auto">
          <a:xfrm>
            <a:off x="265239" y="2629602"/>
            <a:ext cx="4900408" cy="37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v0_mas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63" y="2629602"/>
            <a:ext cx="3751301" cy="30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7507" y="1108737"/>
            <a:ext cx="815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rial"/>
              </a:rPr>
              <a:t>The London Experience: 2023</a:t>
            </a:r>
            <a:br>
              <a:rPr lang="en-US" sz="3200" dirty="0">
                <a:latin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</a:rPr>
              <a:t>Hunterian Collection, Royal College of Surgeons</a:t>
            </a:r>
          </a:p>
        </p:txBody>
      </p:sp>
    </p:spTree>
    <p:extLst>
      <p:ext uri="{BB962C8B-B14F-4D97-AF65-F5344CB8AC3E}">
        <p14:creationId xmlns:p14="http://schemas.microsoft.com/office/powerpoint/2010/main" val="287144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785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2023 </a:t>
            </a:r>
          </a:p>
          <a:p>
            <a:r>
              <a:rPr lang="en-US" sz="3200" dirty="0">
                <a:latin typeface="Arial"/>
              </a:rPr>
              <a:t>Science Museum</a:t>
            </a:r>
            <a:br>
              <a:rPr lang="en-US" sz="3200" dirty="0">
                <a:latin typeface="Arial"/>
              </a:rPr>
            </a:br>
            <a:endParaRPr lang="en-US" sz="3200" dirty="0">
              <a:latin typeface="Arial"/>
            </a:endParaRPr>
          </a:p>
        </p:txBody>
      </p:sp>
      <p:pic>
        <p:nvPicPr>
          <p:cNvPr id="1026" name="Picture 2" descr="Crick and Watson's DNA molecular model | Science Museum Group Collection">
            <a:extLst>
              <a:ext uri="{FF2B5EF4-FFF2-40B4-BE49-F238E27FC236}">
                <a16:creationId xmlns:a16="http://schemas.microsoft.com/office/drawing/2014/main" id="{371FED68-4637-1C49-8B6F-69003567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88" y="2046402"/>
            <a:ext cx="3148389" cy="43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even wonders of the Science Museum - things to see at the Science  Museum">
            <a:extLst>
              <a:ext uri="{FF2B5EF4-FFF2-40B4-BE49-F238E27FC236}">
                <a16:creationId xmlns:a16="http://schemas.microsoft.com/office/drawing/2014/main" id="{51040BC9-DDD2-5E47-94C9-0E22FDF2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0" y="2466783"/>
            <a:ext cx="4648280" cy="34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7510" y="2504854"/>
            <a:ext cx="735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General Genetics (PCB 3063, 3 credits)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Arial"/>
              </a:rPr>
              <a:t>	Dr. James M. Fadool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Human Physiology (PCB 4701, 3 credits)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+mj-lt"/>
              </a:rPr>
              <a:t>	Dr. Debra Ann Fadool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10" y="1108738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Classes to be offered Summer 2023 </a:t>
            </a:r>
          </a:p>
        </p:txBody>
      </p:sp>
    </p:spTree>
    <p:extLst>
      <p:ext uri="{BB962C8B-B14F-4D97-AF65-F5344CB8AC3E}">
        <p14:creationId xmlns:p14="http://schemas.microsoft.com/office/powerpoint/2010/main" val="383127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7083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General Genetics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10" y="1108738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offered Summer 2023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275" y="1631958"/>
            <a:ext cx="83765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WEEK 1 Classical Genetics</a:t>
            </a:r>
            <a:br>
              <a:rPr lang="en-US" sz="1400" dirty="0"/>
            </a:br>
            <a:r>
              <a:rPr lang="en-US" sz="1400" dirty="0"/>
              <a:t>Class Day 1	     </a:t>
            </a:r>
            <a:r>
              <a:rPr lang="en-US" sz="1400" u="sng" dirty="0"/>
              <a:t>8 May</a:t>
            </a:r>
            <a:r>
              <a:rPr lang="en-US" sz="1400" dirty="0"/>
              <a:t>  	Science in the 19</a:t>
            </a:r>
            <a:r>
              <a:rPr lang="en-US" sz="1400" baseline="30000" dirty="0"/>
              <a:t>th</a:t>
            </a:r>
            <a:r>
              <a:rPr lang="en-US" sz="1400" dirty="0"/>
              <a:t> Century/Mendel </a:t>
            </a:r>
            <a:r>
              <a:rPr lang="en-US" sz="1400" i="1" dirty="0"/>
              <a:t>(Grant Museum of Zoology – UCL)</a:t>
            </a:r>
            <a:br>
              <a:rPr lang="en-US" sz="1400" dirty="0"/>
            </a:br>
            <a:r>
              <a:rPr lang="en-US" sz="1400" dirty="0"/>
              <a:t>Class Day 2	     </a:t>
            </a:r>
            <a:r>
              <a:rPr lang="en-US" sz="1400" u="sng" dirty="0"/>
              <a:t>9 May</a:t>
            </a:r>
            <a:r>
              <a:rPr lang="en-US" sz="1400" dirty="0"/>
              <a:t>	Fast forward 100 years: The Nature of the Gene  </a:t>
            </a:r>
          </a:p>
          <a:p>
            <a:r>
              <a:rPr lang="en-US" sz="1400" dirty="0"/>
              <a:t>	   </a:t>
            </a:r>
            <a:r>
              <a:rPr lang="en-US" sz="1400" u="sng" dirty="0"/>
              <a:t>10 May</a:t>
            </a:r>
            <a:r>
              <a:rPr lang="en-US" sz="1400" dirty="0"/>
              <a:t>	Problems in the Park: (</a:t>
            </a:r>
            <a:r>
              <a:rPr lang="en-US" sz="1400" i="1" dirty="0"/>
              <a:t>Genetics in the Park: mastering genetics problems</a:t>
            </a:r>
            <a:r>
              <a:rPr lang="en-US" sz="1400" dirty="0"/>
              <a:t>) </a:t>
            </a:r>
          </a:p>
          <a:p>
            <a:r>
              <a:rPr lang="en-US" sz="1400" dirty="0"/>
              <a:t>Class Day 3	   </a:t>
            </a:r>
            <a:r>
              <a:rPr lang="en-US" sz="1400" u="sng" dirty="0"/>
              <a:t>11 May</a:t>
            </a:r>
            <a:r>
              <a:rPr lang="en-US" sz="1400" dirty="0"/>
              <a:t>	Beyond Mendel (</a:t>
            </a:r>
            <a:r>
              <a:rPr lang="en-US" sz="1400" b="1" dirty="0"/>
              <a:t>Quizlet 1</a:t>
            </a:r>
            <a:r>
              <a:rPr lang="en-US" sz="1400" dirty="0"/>
              <a:t>) – </a:t>
            </a:r>
            <a:r>
              <a:rPr lang="en-US" sz="1400" i="1" dirty="0"/>
              <a:t>(Trip to Prof. Steve Wilson Lab, Vice Dean for Research, 						FLS, UCL)</a:t>
            </a:r>
            <a:endParaRPr lang="en-US" sz="1400" dirty="0"/>
          </a:p>
          <a:p>
            <a:r>
              <a:rPr lang="en-US" sz="1400" dirty="0"/>
              <a:t>WEEK 2 Human Genetics</a:t>
            </a:r>
            <a:br>
              <a:rPr lang="en-US" sz="1400" dirty="0"/>
            </a:br>
            <a:r>
              <a:rPr lang="en-US" sz="1400" dirty="0"/>
              <a:t>Class Day 4	   </a:t>
            </a:r>
            <a:r>
              <a:rPr lang="en-US" sz="1400" u="sng" dirty="0"/>
              <a:t>15 May</a:t>
            </a:r>
            <a:r>
              <a:rPr lang="en-US" sz="1400" dirty="0"/>
              <a:t>	Nothing Special Here </a:t>
            </a:r>
            <a:r>
              <a:rPr lang="en-US" sz="1400" i="1" dirty="0"/>
              <a:t>(Natural History Museum – Human Evolution Collection)</a:t>
            </a:r>
            <a:br>
              <a:rPr lang="en-US" sz="1400" dirty="0"/>
            </a:br>
            <a:r>
              <a:rPr lang="en-US" sz="1400" dirty="0"/>
              <a:t>Class Day 5 	   </a:t>
            </a:r>
            <a:r>
              <a:rPr lang="en-US" sz="1400" u="sng" dirty="0"/>
              <a:t>16 May</a:t>
            </a:r>
            <a:r>
              <a:rPr lang="en-US" sz="1400" dirty="0"/>
              <a:t>	Let’s do some </a:t>
            </a:r>
            <a:r>
              <a:rPr lang="en-US" sz="1400" dirty="0" err="1"/>
              <a:t>Maths</a:t>
            </a:r>
            <a:r>
              <a:rPr lang="en-US" sz="1400" dirty="0"/>
              <a:t>: Quantitative Genetics &amp; Populations </a:t>
            </a:r>
          </a:p>
          <a:p>
            <a:r>
              <a:rPr lang="en-US" sz="1400" dirty="0"/>
              <a:t>	   </a:t>
            </a:r>
            <a:r>
              <a:rPr lang="en-US" sz="1400" u="sng" dirty="0"/>
              <a:t>17 May</a:t>
            </a:r>
            <a:r>
              <a:rPr lang="en-US" sz="1400" dirty="0"/>
              <a:t> 	</a:t>
            </a:r>
            <a:r>
              <a:rPr lang="en-US" sz="1400" i="1" dirty="0"/>
              <a:t>Excursion to Down House </a:t>
            </a:r>
            <a:r>
              <a:rPr lang="en-US" sz="1400" dirty="0"/>
              <a:t>(</a:t>
            </a:r>
            <a:r>
              <a:rPr lang="en-US" sz="1400" b="1" dirty="0"/>
              <a:t>Quizlet 2</a:t>
            </a:r>
            <a:r>
              <a:rPr lang="en-US" sz="1400" dirty="0"/>
              <a:t>)</a:t>
            </a:r>
            <a:br>
              <a:rPr lang="en-US" sz="1400" dirty="0"/>
            </a:br>
            <a:r>
              <a:rPr lang="en-US" sz="1400" dirty="0"/>
              <a:t>Class Day 6	   </a:t>
            </a:r>
            <a:r>
              <a:rPr lang="en-US" sz="1400" u="sng" dirty="0"/>
              <a:t>18 May</a:t>
            </a:r>
            <a:r>
              <a:rPr lang="en-US" sz="1400" dirty="0"/>
              <a:t>	Chromosomes (</a:t>
            </a:r>
            <a:r>
              <a:rPr lang="en-US" sz="1400" i="1" dirty="0"/>
              <a:t>Genetics in the Park: Reading  Genetics Articles</a:t>
            </a:r>
            <a:r>
              <a:rPr lang="en-US" sz="1400" dirty="0"/>
              <a:t>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WEEK 3 Genetics in Action</a:t>
            </a:r>
            <a:br>
              <a:rPr lang="en-US" sz="1400" dirty="0"/>
            </a:br>
            <a:r>
              <a:rPr lang="en-US" sz="1400" dirty="0"/>
              <a:t>Class Day 7	   </a:t>
            </a:r>
            <a:r>
              <a:rPr lang="en-US" sz="1400" u="sng" dirty="0"/>
              <a:t>22 May</a:t>
            </a:r>
            <a:r>
              <a:rPr lang="en-US" sz="1400" dirty="0"/>
              <a:t>	Translating the Code  </a:t>
            </a:r>
            <a:br>
              <a:rPr lang="en-US" sz="1400" dirty="0"/>
            </a:br>
            <a:r>
              <a:rPr lang="en-US" sz="1400" dirty="0"/>
              <a:t>Class Day 8	   </a:t>
            </a:r>
            <a:r>
              <a:rPr lang="en-US" sz="1400" u="sng" dirty="0"/>
              <a:t>23 May</a:t>
            </a:r>
            <a:r>
              <a:rPr lang="en-US" sz="1400" dirty="0"/>
              <a:t>	Gene Regulation: Why 2 sexes? </a:t>
            </a:r>
            <a:r>
              <a:rPr lang="en-US" sz="1400" i="1" dirty="0"/>
              <a:t>(Afternoon field trip: The Francis Crick Institute)</a:t>
            </a:r>
            <a:r>
              <a:rPr lang="en-US" sz="1400" dirty="0"/>
              <a:t> </a:t>
            </a:r>
          </a:p>
          <a:p>
            <a:r>
              <a:rPr lang="en-US" sz="1400" dirty="0"/>
              <a:t>Class Day 9	   </a:t>
            </a:r>
            <a:r>
              <a:rPr lang="en-US" sz="1400" u="sng" dirty="0"/>
              <a:t>24 May</a:t>
            </a:r>
            <a:r>
              <a:rPr lang="en-US" sz="1400" dirty="0"/>
              <a:t>	Mutation: Let’s talk about Corona Virus (</a:t>
            </a:r>
            <a:r>
              <a:rPr lang="en-US" sz="1400" b="1" dirty="0"/>
              <a:t>Quizlet 3</a:t>
            </a:r>
            <a:r>
              <a:rPr lang="en-US" sz="1400" dirty="0"/>
              <a:t>) </a:t>
            </a:r>
          </a:p>
          <a:p>
            <a:r>
              <a:rPr lang="en-US" sz="1400" dirty="0"/>
              <a:t>Class Day 10  </a:t>
            </a:r>
            <a:r>
              <a:rPr lang="en-US" sz="1400" u="sng" dirty="0"/>
              <a:t>25 Mar</a:t>
            </a:r>
            <a:r>
              <a:rPr lang="en-US" sz="1400" dirty="0"/>
              <a:t>	Diseases of the Chromosomes: From Neuroscience to Cancer Genetics </a:t>
            </a:r>
          </a:p>
          <a:p>
            <a:r>
              <a:rPr lang="en-US" sz="1400" dirty="0"/>
              <a:t>			</a:t>
            </a:r>
            <a:r>
              <a:rPr lang="en-US" sz="1400" i="1" dirty="0"/>
              <a:t>(Visiting Lecturer: Prof. </a:t>
            </a:r>
            <a:r>
              <a:rPr lang="en-US" sz="1400" i="1" dirty="0" err="1"/>
              <a:t>Courine</a:t>
            </a:r>
            <a:r>
              <a:rPr lang="en-US" sz="1400" i="1" dirty="0"/>
              <a:t> </a:t>
            </a:r>
            <a:r>
              <a:rPr lang="en-US" sz="1400" i="1" dirty="0" err="1"/>
              <a:t>Houart</a:t>
            </a:r>
            <a:r>
              <a:rPr lang="en-US" sz="1400" i="1" dirty="0"/>
              <a:t> – Deputy Head, Center for 					Developmental Neuroscience, King’s College)</a:t>
            </a:r>
            <a:br>
              <a:rPr lang="en-US" sz="1400" dirty="0"/>
            </a:br>
            <a:r>
              <a:rPr lang="en-US" sz="1400" dirty="0"/>
              <a:t>WEEK 4  Where Did the Time Go</a:t>
            </a:r>
            <a:br>
              <a:rPr lang="en-US" sz="1400" dirty="0"/>
            </a:br>
            <a:r>
              <a:rPr lang="en-US" sz="1400" dirty="0"/>
              <a:t>Class Day 11	</a:t>
            </a:r>
            <a:r>
              <a:rPr lang="en-US" sz="1400" u="sng" dirty="0"/>
              <a:t>29 May</a:t>
            </a:r>
            <a:r>
              <a:rPr lang="en-US" sz="1400" dirty="0"/>
              <a:t>	Tools and Technology: Student Selected Topics (</a:t>
            </a:r>
            <a:r>
              <a:rPr lang="en-US" sz="1400" b="1" dirty="0"/>
              <a:t>Quizlet 4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2531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-34559"/>
            <a:ext cx="731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Human Physiology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550217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10" y="577796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offered Summer 2023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11D8B-92A1-48A7-9FF3-CFD3054091EA}"/>
              </a:ext>
            </a:extLst>
          </p:cNvPr>
          <p:cNvSpPr txBox="1"/>
          <p:nvPr/>
        </p:nvSpPr>
        <p:spPr>
          <a:xfrm>
            <a:off x="275303" y="1138427"/>
            <a:ext cx="797365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 Day 1 (W 8 June) – Cell Biology </a:t>
            </a:r>
          </a:p>
          <a:p>
            <a:r>
              <a:rPr lang="en-US" sz="1600" dirty="0"/>
              <a:t>Class Day 2 (Th 9 June) – Nervous System</a:t>
            </a:r>
          </a:p>
          <a:p>
            <a:r>
              <a:rPr lang="en-US" sz="1600" dirty="0"/>
              <a:t>Class Day 3 (M 13 June) – Brain (brain electrophysiology experiments at the </a:t>
            </a:r>
          </a:p>
          <a:p>
            <a:r>
              <a:rPr lang="en-US" sz="1600" dirty="0"/>
              <a:t>	University of College London with Dr. </a:t>
            </a:r>
            <a:r>
              <a:rPr lang="en-US" sz="1600" dirty="0" err="1"/>
              <a:t>Pedarzani</a:t>
            </a:r>
            <a:r>
              <a:rPr lang="en-US" sz="1600" dirty="0"/>
              <a:t>)</a:t>
            </a:r>
          </a:p>
          <a:p>
            <a:r>
              <a:rPr lang="en-US" sz="1600" dirty="0"/>
              <a:t>Class Day 4 (T 14 June) – Skeletal Muscle (Hunterian Museum Royal College of Surgeons, \</a:t>
            </a:r>
          </a:p>
          <a:p>
            <a:r>
              <a:rPr lang="en-US" sz="1600" dirty="0"/>
              <a:t>	Bone Regeneration Exhibit)  </a:t>
            </a:r>
            <a:r>
              <a:rPr lang="en-US" sz="1600" b="1" u="sng" dirty="0"/>
              <a:t>EXAM on Class materials Day 1 to 3</a:t>
            </a:r>
            <a:endParaRPr lang="en-US" sz="1600" dirty="0"/>
          </a:p>
          <a:p>
            <a:r>
              <a:rPr lang="en-US" sz="1600" dirty="0"/>
              <a:t>Class Day 5 (Th 16 June) – Smooth Muscle</a:t>
            </a:r>
          </a:p>
          <a:p>
            <a:r>
              <a:rPr lang="en-US" sz="1600" dirty="0"/>
              <a:t>17-19 Liverpool and N Wales Overnight Trip (Friday to Sunday)</a:t>
            </a:r>
          </a:p>
          <a:p>
            <a:r>
              <a:rPr lang="en-US" sz="1600" dirty="0"/>
              <a:t>Class Day 6 (M 20 June) – Heart &amp; Circulation (Royal College of Physicians, Human Veins, </a:t>
            </a:r>
          </a:p>
          <a:p>
            <a:r>
              <a:rPr lang="en-US" sz="1600" dirty="0"/>
              <a:t>	Nerves, Arteries Section)</a:t>
            </a:r>
          </a:p>
          <a:p>
            <a:r>
              <a:rPr lang="en-US" sz="1600" dirty="0"/>
              <a:t>Class Day 7 (T 21 June) – Pulmonary Physiology (Old Operating Theatre Museum, </a:t>
            </a:r>
          </a:p>
          <a:p>
            <a:r>
              <a:rPr lang="en-US" sz="1600" dirty="0"/>
              <a:t>	Discovery of Anesthesia) </a:t>
            </a:r>
            <a:r>
              <a:rPr lang="en-US" sz="1600" b="1" u="sng" dirty="0"/>
              <a:t>EXAM on Class materials Day 4 to 6</a:t>
            </a:r>
            <a:endParaRPr lang="en-US" sz="1600" dirty="0"/>
          </a:p>
          <a:p>
            <a:r>
              <a:rPr lang="en-US" sz="1600" dirty="0"/>
              <a:t>Class Day 8 (Th 23 June) – Renal Physiology (Garden of World Medicine in the </a:t>
            </a:r>
          </a:p>
          <a:p>
            <a:r>
              <a:rPr lang="en-US" sz="1600" dirty="0"/>
              <a:t>	Chelsea Physic Garden, Discovery of Pharmaceutics) </a:t>
            </a:r>
          </a:p>
          <a:p>
            <a:r>
              <a:rPr lang="en-US" sz="1600" dirty="0"/>
              <a:t>Class Day 9 (M 27 June) – Renal Physiology </a:t>
            </a:r>
          </a:p>
          <a:p>
            <a:r>
              <a:rPr lang="en-US" sz="1600" dirty="0"/>
              <a:t>Class Day 10 (T 28 June) - Digestive Physiology (</a:t>
            </a:r>
            <a:r>
              <a:rPr lang="en-US" sz="1600" dirty="0" err="1"/>
              <a:t>Wellcome</a:t>
            </a:r>
            <a:r>
              <a:rPr lang="en-US" sz="1600" dirty="0"/>
              <a:t> Collection Museum – </a:t>
            </a:r>
          </a:p>
          <a:p>
            <a:r>
              <a:rPr lang="en-US" sz="1600" dirty="0"/>
              <a:t>	Obesity/Metabolism Exhibit)</a:t>
            </a:r>
          </a:p>
          <a:p>
            <a:r>
              <a:rPr lang="en-US" sz="1600" dirty="0"/>
              <a:t>Class Day 11 (Th 30 June) – Endocrinology Pregnancy Lactation (Florence </a:t>
            </a:r>
          </a:p>
          <a:p>
            <a:r>
              <a:rPr lang="en-US" sz="1600" dirty="0"/>
              <a:t>	Nightingale Museum – Nursing Division)  </a:t>
            </a:r>
            <a:r>
              <a:rPr lang="en-US" sz="1600" b="1" u="sng" dirty="0"/>
              <a:t>EXAM on Class materials Day 8 to 10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56263-3D8E-45AB-B2D3-D3477E94382C}"/>
              </a:ext>
            </a:extLst>
          </p:cNvPr>
          <p:cNvSpPr txBox="1"/>
          <p:nvPr/>
        </p:nvSpPr>
        <p:spPr>
          <a:xfrm>
            <a:off x="234647" y="5930115"/>
            <a:ext cx="8550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English Cultural Activities:  Great Inventors (Ben Franklin House), Evolution (Down House/Charles </a:t>
            </a:r>
          </a:p>
          <a:p>
            <a:pPr algn="ctr"/>
            <a:r>
              <a:rPr lang="en-US" sz="1600" i="1" dirty="0"/>
              <a:t>Darwin), Music/Religion (John Wesley House), Literature (John Keats House), </a:t>
            </a:r>
          </a:p>
          <a:p>
            <a:pPr algn="ctr"/>
            <a:r>
              <a:rPr lang="en-US" sz="1600" i="1" dirty="0"/>
              <a:t>and Society (British Museum High Tea). </a:t>
            </a:r>
          </a:p>
        </p:txBody>
      </p:sp>
    </p:spTree>
    <p:extLst>
      <p:ext uri="{BB962C8B-B14F-4D97-AF65-F5344CB8AC3E}">
        <p14:creationId xmlns:p14="http://schemas.microsoft.com/office/powerpoint/2010/main" val="224965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0740" y="1212600"/>
            <a:ext cx="797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</a:rPr>
              <a:t>No prerequisites beyond BIO 2010/L, BIO 2011/L; CHM 1045/L and CHM 1046/L: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76103-05EE-BB46-B672-B6A7EAB59C99}"/>
              </a:ext>
            </a:extLst>
          </p:cNvPr>
          <p:cNvSpPr txBox="1"/>
          <p:nvPr/>
        </p:nvSpPr>
        <p:spPr>
          <a:xfrm>
            <a:off x="640740" y="2887682"/>
            <a:ext cx="8109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/>
              </a:rPr>
              <a:t>Summer 2023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07 September, 2022	Applications Open*	$100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09 January, 2023		Scholarship Applications Due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18 January, 2023 		Commitment Fee Due $1500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15 February, 2023 	Full Payment Due	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u="sng" dirty="0">
                <a:solidFill>
                  <a:srgbClr val="000000"/>
                </a:solidFill>
                <a:latin typeface="Arial"/>
              </a:rPr>
              <a:t>9</a:t>
            </a:r>
            <a:r>
              <a:rPr lang="en-US" u="sng" baseline="30000" dirty="0">
                <a:solidFill>
                  <a:srgbClr val="000000"/>
                </a:solidFill>
                <a:latin typeface="Arial"/>
              </a:rPr>
              <a:t>th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May to 5</a:t>
            </a:r>
            <a:r>
              <a:rPr lang="en-US" u="sng" baseline="30000" dirty="0">
                <a:solidFill>
                  <a:srgbClr val="000000"/>
                </a:solidFill>
                <a:latin typeface="Arial"/>
              </a:rPr>
              <a:t>th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July 2023 – London!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*Early application is advisable as program enrollment is 	   	 limited and acceptances are offered on a rolling basis.</a:t>
            </a:r>
            <a:endParaRPr lang="en-US" sz="20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44E91-DCBB-4044-9576-9CC6AF345897}"/>
              </a:ext>
            </a:extLst>
          </p:cNvPr>
          <p:cNvSpPr txBox="1"/>
          <p:nvPr/>
        </p:nvSpPr>
        <p:spPr>
          <a:xfrm>
            <a:off x="187915" y="2281333"/>
            <a:ext cx="779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/>
              </a:rPr>
              <a:t>Program application timeline:</a:t>
            </a:r>
          </a:p>
        </p:txBody>
      </p:sp>
    </p:spTree>
    <p:extLst>
      <p:ext uri="{BB962C8B-B14F-4D97-AF65-F5344CB8AC3E}">
        <p14:creationId xmlns:p14="http://schemas.microsoft.com/office/powerpoint/2010/main" val="308995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1A1E5-B05F-7648-8D8C-AAAF282C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240"/>
            <a:ext cx="914400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821280"/>
            <a:ext cx="7353199" cy="453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</a:rPr>
              <a:t>Study abroad experience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Satisfy graduation requirements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Smaller class sizes than at Tallahassee campus, with more direct instruction and greater access to teachers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Discover London with a science perspective</a:t>
            </a:r>
            <a:endParaRPr lang="en-US" sz="2600" dirty="0"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Learning experiences and resources not available in Florida (esp. museums)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10" y="1108737"/>
            <a:ext cx="77954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</a:rPr>
              <a:t>Why study biology in London?</a:t>
            </a:r>
          </a:p>
        </p:txBody>
      </p:sp>
    </p:spTree>
    <p:extLst>
      <p:ext uri="{BB962C8B-B14F-4D97-AF65-F5344CB8AC3E}">
        <p14:creationId xmlns:p14="http://schemas.microsoft.com/office/powerpoint/2010/main" val="3091854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868278"/>
            <a:ext cx="783876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Jim Fadool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jfadool@bio.fsu.edu</a:t>
            </a:r>
            <a:r>
              <a:rPr lang="en-US" sz="2800" dirty="0">
                <a:latin typeface="+mj-lt"/>
              </a:rPr>
              <a:t>), Debra Fadool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fadool@bio.fsu.edu</a:t>
            </a:r>
            <a:r>
              <a:rPr lang="en-US" sz="2800" dirty="0">
                <a:latin typeface="+mj-lt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Scott Steppan, Bio in London Coordinator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steppan@bio.fsu.edu</a:t>
            </a:r>
            <a:r>
              <a:rPr lang="en-US" sz="2800" dirty="0">
                <a:latin typeface="+mj-lt"/>
              </a:rPr>
              <a:t>)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(Dept.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Advising office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advisor@bio.fsu.edu</a:t>
            </a:r>
            <a:r>
              <a:rPr lang="en-US" sz="2800" dirty="0">
                <a:latin typeface="+mj-lt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International Programs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international.fsu.edu</a:t>
            </a:r>
            <a:r>
              <a:rPr lang="en-US" sz="2800" dirty="0">
                <a:latin typeface="+mj-lt"/>
              </a:rPr>
              <a:t>)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Becca Piers (Program Coordinator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rpiers@fsu.edu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08" y="1108738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42682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building, man&#10;&#10;Description automatically generated">
            <a:extLst>
              <a:ext uri="{FF2B5EF4-FFF2-40B4-BE49-F238E27FC236}">
                <a16:creationId xmlns:a16="http://schemas.microsoft.com/office/drawing/2014/main" id="{47B3A6CB-D88C-4ACD-A286-36BBE6FB3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32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4" y="5562600"/>
            <a:ext cx="2963426" cy="1112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14" y="119285"/>
            <a:ext cx="32537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latin typeface="Abadi MT Condensed Light"/>
                <a:cs typeface="Abadi MT Condensed Light"/>
              </a:rPr>
              <a:t>The London </a:t>
            </a:r>
            <a:br>
              <a:rPr lang="en-US" sz="6000" b="1" dirty="0">
                <a:latin typeface="Abadi MT Condensed Light"/>
                <a:cs typeface="Abadi MT Condensed Light"/>
              </a:rPr>
            </a:br>
            <a:r>
              <a:rPr lang="en-US" sz="6000" b="1" dirty="0">
                <a:latin typeface="Abadi MT Condensed Light"/>
                <a:cs typeface="Abadi MT Condensed Light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6915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312092"/>
            <a:ext cx="4267199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400"/>
              </a:spcBef>
              <a:spcAft>
                <a:spcPts val="0"/>
              </a:spcAft>
              <a:defRPr sz="2800" spc="28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600" spc="28" dirty="0">
                <a:solidFill>
                  <a:prstClr val="white"/>
                </a:solidFill>
                <a:latin typeface="Avenir Next"/>
                <a:ea typeface="Avenir Next"/>
                <a:cs typeface="Avenir Next"/>
                <a:sym typeface="Avenir Next"/>
              </a:rPr>
              <a:t>Florida State University’s International Programs is proud to celebrate more than 60 years of experience in international education (and more than 50 years in London), and is a nationally recognized leader in the field of study abroad programs.</a:t>
            </a:r>
          </a:p>
          <a:p>
            <a:pPr marL="457200" indent="-457200" fontAlgn="auto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spc="28">
                <a:latin typeface="Avenir Next"/>
                <a:ea typeface="Avenir Next"/>
                <a:cs typeface="Avenir Next"/>
                <a:sym typeface="Avenir Next"/>
              </a:defRPr>
            </a:pPr>
            <a:endParaRPr lang="en-US" sz="2600" spc="28" dirty="0">
              <a:solidFill>
                <a:prstClr val="white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4" name="Picture 3" descr="A large bridge over some water in front of a building&#10;&#10;Description automatically generated">
            <a:extLst>
              <a:ext uri="{FF2B5EF4-FFF2-40B4-BE49-F238E27FC236}">
                <a16:creationId xmlns:a16="http://schemas.microsoft.com/office/drawing/2014/main" id="{146082CA-C5B7-45A0-B73B-3EC466B3D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429000" cy="2285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CBD46-6C8E-4872-84CF-328696FF8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84859"/>
            <a:ext cx="3439393" cy="25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6"/>
          <p:cNvSpPr txBox="1">
            <a:spLocks/>
          </p:cNvSpPr>
          <p:nvPr/>
        </p:nvSpPr>
        <p:spPr>
          <a:xfrm>
            <a:off x="43089" y="249751"/>
            <a:ext cx="8991600" cy="1048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90727" rtl="0" eaLnBrk="1" latinLnBrk="0" hangingPunct="1">
              <a:spcBef>
                <a:spcPts val="1900"/>
              </a:spcBef>
              <a:buNone/>
              <a:defRPr sz="6048" kern="1200" cap="all">
                <a:solidFill>
                  <a:schemeClr val="tx1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 defTabSz="914400" fontAlgn="auto">
              <a:spcBef>
                <a:spcPts val="230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</a:rPr>
              <a:t>London Study Center</a:t>
            </a:r>
          </a:p>
        </p:txBody>
      </p:sp>
      <p:sp>
        <p:nvSpPr>
          <p:cNvPr id="8" name="Shape 217"/>
          <p:cNvSpPr/>
          <p:nvPr/>
        </p:nvSpPr>
        <p:spPr>
          <a:xfrm>
            <a:off x="2209800" y="1143000"/>
            <a:ext cx="4658178" cy="0"/>
          </a:xfrm>
          <a:prstGeom prst="line">
            <a:avLst/>
          </a:prstGeom>
          <a:ln w="381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Google Shape;184;p29">
            <a:extLst>
              <a:ext uri="{FF2B5EF4-FFF2-40B4-BE49-F238E27FC236}">
                <a16:creationId xmlns:a16="http://schemas.microsoft.com/office/drawing/2014/main" id="{8852D774-2840-4B89-9B23-F78FDC916F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75" y="1416958"/>
            <a:ext cx="2322768" cy="1548512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23" name="Google Shape;185;p29">
            <a:extLst>
              <a:ext uri="{FF2B5EF4-FFF2-40B4-BE49-F238E27FC236}">
                <a16:creationId xmlns:a16="http://schemas.microsoft.com/office/drawing/2014/main" id="{A1E7C2B9-5E54-479D-AA53-C78243663A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02" y="3200400"/>
            <a:ext cx="2352041" cy="1568027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24" name="Google Shape;186;p29">
            <a:extLst>
              <a:ext uri="{FF2B5EF4-FFF2-40B4-BE49-F238E27FC236}">
                <a16:creationId xmlns:a16="http://schemas.microsoft.com/office/drawing/2014/main" id="{6C49F0DB-5A5F-4AC9-8731-B47545EF34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99" y="5003357"/>
            <a:ext cx="2352041" cy="1568027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sp>
        <p:nvSpPr>
          <p:cNvPr id="26" name="Google Shape;189;p29">
            <a:extLst>
              <a:ext uri="{FF2B5EF4-FFF2-40B4-BE49-F238E27FC236}">
                <a16:creationId xmlns:a16="http://schemas.microsoft.com/office/drawing/2014/main" id="{E2379805-DB7E-4602-A756-786561235249}"/>
              </a:ext>
            </a:extLst>
          </p:cNvPr>
          <p:cNvSpPr txBox="1"/>
          <p:nvPr/>
        </p:nvSpPr>
        <p:spPr>
          <a:xfrm>
            <a:off x="3419797" y="1600200"/>
            <a:ext cx="5181601" cy="291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Centrally located, two blocks from the British Museum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Adjacent to University College, London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Walk to Covent Garden, Trafalgar Square, and Houses of Parliament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Lots of FREE cultural events, including 3-day weekend excursions to cities such as Edinburgh, Bath or York</a:t>
            </a:r>
            <a:endParaRPr sz="2800" dirty="0">
              <a:solidFill>
                <a:srgbClr val="000000"/>
              </a:solidFill>
              <a:latin typeface="Calibri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5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6"/>
          <p:cNvSpPr txBox="1">
            <a:spLocks/>
          </p:cNvSpPr>
          <p:nvPr/>
        </p:nvSpPr>
        <p:spPr>
          <a:xfrm>
            <a:off x="43089" y="249751"/>
            <a:ext cx="8991600" cy="1048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90727" rtl="0" eaLnBrk="1" latinLnBrk="0" hangingPunct="1">
              <a:spcBef>
                <a:spcPts val="1900"/>
              </a:spcBef>
              <a:buNone/>
              <a:defRPr sz="6048" kern="1200" cap="all">
                <a:solidFill>
                  <a:schemeClr val="tx1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 defTabSz="914400" fontAlgn="auto">
              <a:spcBef>
                <a:spcPts val="230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</a:rPr>
              <a:t>London Study Center</a:t>
            </a:r>
          </a:p>
        </p:txBody>
      </p:sp>
      <p:sp>
        <p:nvSpPr>
          <p:cNvPr id="8" name="Shape 217"/>
          <p:cNvSpPr/>
          <p:nvPr/>
        </p:nvSpPr>
        <p:spPr>
          <a:xfrm>
            <a:off x="2209800" y="1143000"/>
            <a:ext cx="4658178" cy="0"/>
          </a:xfrm>
          <a:prstGeom prst="line">
            <a:avLst/>
          </a:prstGeom>
          <a:ln w="381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4" name="Picture 13" descr="&#10;&#10;">
            <a:extLst>
              <a:ext uri="{FF2B5EF4-FFF2-40B4-BE49-F238E27FC236}">
                <a16:creationId xmlns:a16="http://schemas.microsoft.com/office/drawing/2014/main" id="{00C0ADBA-0D71-4150-B1E5-F4536575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7" y="1523998"/>
            <a:ext cx="5479559" cy="4109670"/>
          </a:xfrm>
          <a:prstGeom prst="rect">
            <a:avLst/>
          </a:prstGeom>
        </p:spPr>
      </p:pic>
      <p:pic>
        <p:nvPicPr>
          <p:cNvPr id="16" name="Picture 15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1C114D0F-CEDC-4D15-89A1-3D3300FA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7491" y="2037709"/>
            <a:ext cx="4109669" cy="3082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BC195-5E41-AE4E-BD88-989ACA065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427" y="1953709"/>
            <a:ext cx="4081035" cy="30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203995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788771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373547"/>
            <a:ext cx="7353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Anesthesia Heritage Center British Library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British Museum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Francis Crick Institute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Darwin’s home (Down House)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Florence Nightingale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Garden of World Medicine in the Chelsea Physic Garden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Grant Museum of Zoology</a:t>
            </a:r>
            <a:r>
              <a:rPr lang="en-US" sz="16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Kew Gardens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Museum of London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National Portrait Gallery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Natural History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Old Operating Anesthesia Museum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Royal College of Physicians Hunterian Museum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Geographic Society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London Hospital Museum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Observatory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</a:rPr>
              <a:t>Royal Society of Surgeons of England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Science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University College London Physiology Laboratory</a:t>
            </a:r>
          </a:p>
          <a:p>
            <a:pPr>
              <a:spcBef>
                <a:spcPts val="0"/>
              </a:spcBef>
            </a:pPr>
            <a:r>
              <a:rPr lang="en-US" sz="1600" b="1" dirty="0" err="1">
                <a:latin typeface="+mj-lt"/>
              </a:rPr>
              <a:t>Wellcome</a:t>
            </a:r>
            <a:r>
              <a:rPr lang="en-US" sz="1600" b="1" dirty="0">
                <a:latin typeface="+mj-lt"/>
              </a:rPr>
              <a:t> Collections (e.g., “Medicine Man”)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	</a:t>
            </a:r>
            <a:endParaRPr lang="en-US" sz="1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08" y="720494"/>
            <a:ext cx="5293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Class excursion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583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36B02-5BD3-EE47-9A6A-7EBE13A5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39" y="2386188"/>
            <a:ext cx="4825393" cy="3216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40818" y="5899952"/>
            <a:ext cx="459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Biogeography at Darwin’s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89BAB-980C-1F4F-81C9-AA5808B2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0" b="11536"/>
          <a:stretch/>
        </p:blipFill>
        <p:spPr>
          <a:xfrm>
            <a:off x="5759825" y="2386187"/>
            <a:ext cx="3179459" cy="3216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833846-3EA1-914A-8153-3C7BEB6AA6CF}"/>
              </a:ext>
            </a:extLst>
          </p:cNvPr>
          <p:cNvSpPr txBox="1"/>
          <p:nvPr/>
        </p:nvSpPr>
        <p:spPr>
          <a:xfrm>
            <a:off x="5937851" y="5918378"/>
            <a:ext cx="308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the farewell Shakespeare play</a:t>
            </a:r>
          </a:p>
        </p:txBody>
      </p:sp>
    </p:spTree>
    <p:extLst>
      <p:ext uri="{BB962C8B-B14F-4D97-AF65-F5344CB8AC3E}">
        <p14:creationId xmlns:p14="http://schemas.microsoft.com/office/powerpoint/2010/main" val="11448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785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 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Royal Kew Gardens</a:t>
            </a:r>
          </a:p>
        </p:txBody>
      </p:sp>
      <p:pic>
        <p:nvPicPr>
          <p:cNvPr id="7" name="landscape-1462868309-kew-gardens.jpg" descr="/Users/scottsteppan/Word files/Teaching/Natural History London/PPt/landscape-1462868309-kew-gardens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/>
          <a:stretch/>
        </p:blipFill>
        <p:spPr>
          <a:xfrm>
            <a:off x="295071" y="2693813"/>
            <a:ext cx="4984003" cy="2860573"/>
          </a:xfrm>
          <a:prstGeom prst="rect">
            <a:avLst/>
          </a:prstGeom>
        </p:spPr>
      </p:pic>
      <p:pic>
        <p:nvPicPr>
          <p:cNvPr id="2" name="Kew carnivorous zone 8 med IMG_1680.jpg" descr="/Users/scottsteppan/Word files/Teaching/Natural History London/London 2019/2021 proposal/Kew carnivorous zone 8 med IMG_1680.jp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/>
          <a:stretch/>
        </p:blipFill>
        <p:spPr>
          <a:xfrm>
            <a:off x="5452339" y="2693814"/>
            <a:ext cx="3526589" cy="3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42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5329</TotalTime>
  <Words>1274</Words>
  <Application>Microsoft Office PowerPoint</Application>
  <PresentationFormat>On-screen Show (4:3)</PresentationFormat>
  <Paragraphs>122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ＭＳ Ｐゴシック</vt:lpstr>
      <vt:lpstr>Abadi MT Condensed Light</vt:lpstr>
      <vt:lpstr>Arial</vt:lpstr>
      <vt:lpstr>Avenir</vt:lpstr>
      <vt:lpstr>Avenir Next</vt:lpstr>
      <vt:lpstr>Calibri</vt:lpstr>
      <vt:lpstr>DIN Alternate</vt:lpstr>
      <vt:lpstr>DIN Condensed</vt:lpstr>
      <vt:lpstr>Helvetica</vt:lpstr>
      <vt:lpstr>Iowan Old Style Italic</vt:lpstr>
      <vt:lpstr>Tahoma</vt:lpstr>
      <vt:lpstr>Times</vt:lpstr>
      <vt:lpstr>Times New Roman</vt:lpstr>
      <vt:lpstr>Wingdings</vt:lpstr>
      <vt:lpstr>Default Theme</vt:lpstr>
      <vt:lpstr>Default Design</vt:lpstr>
      <vt:lpstr>1_Default Design</vt:lpstr>
      <vt:lpstr>1_Dad`s Tie</vt:lpstr>
      <vt:lpstr>3_Dad`s Tie</vt:lpstr>
      <vt:lpstr>7_Dad`s Tie</vt:lpstr>
      <vt:lpstr>8_Dad`s Tie</vt:lpstr>
      <vt:lpstr>3_Blank Presentation</vt:lpstr>
      <vt:lpstr>4_Blank Presentation</vt:lpstr>
      <vt:lpstr>2_Default Design</vt:lpstr>
      <vt:lpstr>3_Default Design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Steppan</dc:creator>
  <cp:lastModifiedBy>Nathan Granger</cp:lastModifiedBy>
  <cp:revision>101</cp:revision>
  <dcterms:created xsi:type="dcterms:W3CDTF">2019-11-07T01:27:43Z</dcterms:created>
  <dcterms:modified xsi:type="dcterms:W3CDTF">2023-06-01T19:04:47Z</dcterms:modified>
</cp:coreProperties>
</file>