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4" r:id="rId4"/>
    <p:sldId id="262" r:id="rId5"/>
    <p:sldId id="259" r:id="rId6"/>
    <p:sldId id="256" r:id="rId7"/>
    <p:sldId id="263" r:id="rId8"/>
    <p:sldId id="257" r:id="rId9"/>
    <p:sldId id="258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590" autoAdjust="0"/>
  </p:normalViewPr>
  <p:slideViewPr>
    <p:cSldViewPr>
      <p:cViewPr varScale="1">
        <p:scale>
          <a:sx n="66" d="100"/>
          <a:sy n="66" d="100"/>
        </p:scale>
        <p:origin x="-4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8E96B-5CD1-4E27-A5A3-02F92A090755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4F58-3E5C-40CA-9B92-6414170E30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b="1" dirty="0" smtClean="0"/>
              <a:t>Background of </a:t>
            </a:r>
            <a:r>
              <a:rPr lang="en-US" b="1" dirty="0" err="1" smtClean="0"/>
              <a:t>ReplicatonDomain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895600"/>
            <a:ext cx="8839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Original idea and conception by Dr. Dave Gilbert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Store and visualize the genomic data collected by his lab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Provide other scientists access to his data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Making data public required by some publications</a:t>
            </a:r>
            <a:endParaRPr lang="en-US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Groups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057400"/>
            <a:ext cx="7848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 User capabilities on </a:t>
            </a:r>
            <a:r>
              <a:rPr lang="en-US" sz="3200" b="1" dirty="0" err="1" smtClean="0"/>
              <a:t>ReplicationDomain</a:t>
            </a:r>
            <a:r>
              <a:rPr lang="en-US" sz="3200" b="1" dirty="0" smtClean="0"/>
              <a:t> website controlled by groups.</a:t>
            </a:r>
          </a:p>
          <a:p>
            <a:r>
              <a:rPr lang="en-US" sz="3200" b="1" dirty="0" smtClean="0"/>
              <a:t>- Every function on the website has a corresponding group.</a:t>
            </a:r>
          </a:p>
          <a:p>
            <a:r>
              <a:rPr lang="en-US" sz="3200" b="1" dirty="0" smtClean="0"/>
              <a:t>- Groups are implemented via the People, Groups and </a:t>
            </a:r>
            <a:r>
              <a:rPr lang="en-US" sz="3200" b="1" dirty="0" err="1" smtClean="0"/>
              <a:t>groupsXuserid</a:t>
            </a:r>
            <a:r>
              <a:rPr lang="en-US" sz="3200" b="1" dirty="0" smtClean="0"/>
              <a:t> tables.</a:t>
            </a:r>
          </a:p>
          <a:p>
            <a:r>
              <a:rPr lang="en-US" sz="3200" b="1" dirty="0" smtClean="0"/>
              <a:t>- Allows granular access to website functions.</a:t>
            </a:r>
            <a:endParaRPr lang="en-US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upload and input scripts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 Check to make sure user is logged in and that the user is in the data upload group</a:t>
            </a:r>
          </a:p>
          <a:p>
            <a:r>
              <a:rPr lang="en-US" sz="3200" b="1" dirty="0" smtClean="0"/>
              <a:t>- Use PHP file upload library and functions to upload data file to the server</a:t>
            </a:r>
          </a:p>
          <a:p>
            <a:r>
              <a:rPr lang="en-US" sz="3200" b="1" dirty="0" smtClean="0"/>
              <a:t>- Does extensive data validation before inserting the data into the database</a:t>
            </a:r>
          </a:p>
          <a:p>
            <a:r>
              <a:rPr lang="en-US" sz="3200" b="1" dirty="0" smtClean="0"/>
              <a:t>- Originally all data points were stored in one table.  Now the </a:t>
            </a:r>
            <a:r>
              <a:rPr lang="en-US" sz="3200" b="1" dirty="0" err="1" smtClean="0"/>
              <a:t>datapoints</a:t>
            </a:r>
            <a:r>
              <a:rPr lang="en-US" sz="3200" b="1" dirty="0" smtClean="0"/>
              <a:t> from each dataset are stored in separate tables.</a:t>
            </a:r>
            <a:endParaRPr lang="en-US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 data file (Replication Timing)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GeneID  GeneName        CHR     Start	End	Data</a:t>
            </a:r>
          </a:p>
          <a:p>
            <a:r>
              <a:rPr lang="pl-PL" b="1" dirty="0" smtClean="0"/>
              <a:t>1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32108   32168   </a:t>
            </a:r>
            <a:r>
              <a:rPr lang="en-US" b="1" dirty="0" smtClean="0"/>
              <a:t>   </a:t>
            </a:r>
            <a:r>
              <a:rPr lang="pl-PL" b="1" dirty="0" smtClean="0"/>
              <a:t>0.38345398166424</a:t>
            </a:r>
          </a:p>
          <a:p>
            <a:r>
              <a:rPr lang="pl-PL" b="1" dirty="0" smtClean="0"/>
              <a:t>2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36566   36626   </a:t>
            </a:r>
            <a:r>
              <a:rPr lang="en-US" b="1" dirty="0" smtClean="0"/>
              <a:t>   </a:t>
            </a:r>
            <a:r>
              <a:rPr lang="pl-PL" b="1" dirty="0" smtClean="0"/>
              <a:t>0.364192185307867</a:t>
            </a:r>
          </a:p>
          <a:p>
            <a:r>
              <a:rPr lang="pl-PL" b="1" dirty="0" smtClean="0"/>
              <a:t>3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37196   37256   </a:t>
            </a:r>
            <a:r>
              <a:rPr lang="en-US" b="1" dirty="0" smtClean="0"/>
              <a:t>   </a:t>
            </a:r>
            <a:r>
              <a:rPr lang="pl-PL" b="1" dirty="0" smtClean="0"/>
              <a:t>0.361495417337534</a:t>
            </a:r>
          </a:p>
          <a:p>
            <a:r>
              <a:rPr lang="pl-PL" b="1" dirty="0" smtClean="0"/>
              <a:t>4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38109   38169   </a:t>
            </a:r>
            <a:r>
              <a:rPr lang="en-US" b="1" dirty="0" smtClean="0"/>
              <a:t>   </a:t>
            </a:r>
            <a:r>
              <a:rPr lang="pl-PL" b="1" dirty="0" smtClean="0"/>
              <a:t>0.357598361745252</a:t>
            </a:r>
          </a:p>
          <a:p>
            <a:r>
              <a:rPr lang="pl-PL" b="1" dirty="0" smtClean="0"/>
              <a:t>5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39532   39592   </a:t>
            </a:r>
            <a:r>
              <a:rPr lang="en-US" b="1" dirty="0" smtClean="0"/>
              <a:t>   </a:t>
            </a:r>
            <a:r>
              <a:rPr lang="pl-PL" b="1" dirty="0" smtClean="0"/>
              <a:t>0.351550655778936</a:t>
            </a:r>
          </a:p>
          <a:p>
            <a:r>
              <a:rPr lang="pl-PL" b="1" dirty="0" smtClean="0"/>
              <a:t>6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49283   49343  </a:t>
            </a:r>
            <a:r>
              <a:rPr lang="en-US" b="1" dirty="0" smtClean="0"/>
              <a:t>   </a:t>
            </a:r>
            <a:r>
              <a:rPr lang="pl-PL" b="1" dirty="0" smtClean="0"/>
              <a:t> 0.310969710092480</a:t>
            </a:r>
          </a:p>
          <a:p>
            <a:r>
              <a:rPr lang="pl-PL" b="1" dirty="0" smtClean="0"/>
              <a:t>7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52308   52368  </a:t>
            </a:r>
            <a:r>
              <a:rPr lang="en-US" b="1" dirty="0" smtClean="0"/>
              <a:t>   </a:t>
            </a:r>
            <a:r>
              <a:rPr lang="pl-PL" b="1" dirty="0" smtClean="0"/>
              <a:t> 0.298685934100916</a:t>
            </a:r>
          </a:p>
          <a:p>
            <a:r>
              <a:rPr lang="pl-PL" b="1" dirty="0" smtClean="0"/>
              <a:t>8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55650   55710 </a:t>
            </a:r>
            <a:r>
              <a:rPr lang="en-US" b="1" dirty="0" smtClean="0"/>
              <a:t>   </a:t>
            </a:r>
            <a:r>
              <a:rPr lang="pl-PL" b="1" dirty="0" smtClean="0"/>
              <a:t>  0.285281234664487</a:t>
            </a:r>
          </a:p>
          <a:p>
            <a:r>
              <a:rPr lang="pl-PL" b="1" dirty="0" smtClean="0"/>
              <a:t>9 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59489   59549 </a:t>
            </a:r>
            <a:r>
              <a:rPr lang="en-US" b="1" dirty="0" smtClean="0"/>
              <a:t>   </a:t>
            </a:r>
            <a:r>
              <a:rPr lang="pl-PL" b="1" dirty="0" smtClean="0"/>
              <a:t>  0.270095756722014</a:t>
            </a:r>
          </a:p>
          <a:p>
            <a:r>
              <a:rPr lang="pl-PL" b="1" dirty="0" smtClean="0"/>
              <a:t>10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60884   60944 </a:t>
            </a:r>
            <a:r>
              <a:rPr lang="en-US" b="1" dirty="0" smtClean="0"/>
              <a:t>   </a:t>
            </a:r>
            <a:r>
              <a:rPr lang="pl-PL" b="1" dirty="0" smtClean="0"/>
              <a:t>  0.264633874328716</a:t>
            </a:r>
          </a:p>
          <a:p>
            <a:r>
              <a:rPr lang="pl-PL" b="1" dirty="0" smtClean="0"/>
              <a:t>11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72260   72320  </a:t>
            </a:r>
            <a:r>
              <a:rPr lang="en-US" b="1" dirty="0" smtClean="0"/>
              <a:t>   </a:t>
            </a:r>
            <a:r>
              <a:rPr lang="pl-PL" b="1" dirty="0" smtClean="0"/>
              <a:t> 0.221203716120895</a:t>
            </a:r>
          </a:p>
          <a:p>
            <a:r>
              <a:rPr lang="pl-PL" b="1" dirty="0" smtClean="0"/>
              <a:t>12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241735  241795 </a:t>
            </a:r>
            <a:r>
              <a:rPr lang="en-US" b="1" dirty="0" smtClean="0"/>
              <a:t> </a:t>
            </a:r>
            <a:r>
              <a:rPr lang="pl-PL" b="1" dirty="0" smtClean="0"/>
              <a:t> -0.207085578195046</a:t>
            </a:r>
          </a:p>
          <a:p>
            <a:r>
              <a:rPr lang="pl-PL" b="1" dirty="0" smtClean="0"/>
              <a:t>13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357503  357563  </a:t>
            </a:r>
            <a:r>
              <a:rPr lang="en-US" b="1" dirty="0" smtClean="0"/>
              <a:t> </a:t>
            </a:r>
            <a:r>
              <a:rPr lang="pl-PL" b="1" dirty="0" smtClean="0"/>
              <a:t>-0.291335217941659</a:t>
            </a:r>
          </a:p>
          <a:p>
            <a:r>
              <a:rPr lang="pl-PL" b="1" dirty="0" smtClean="0"/>
              <a:t>14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389471  389531  </a:t>
            </a:r>
            <a:r>
              <a:rPr lang="en-US" b="1" dirty="0" smtClean="0"/>
              <a:t> </a:t>
            </a:r>
            <a:r>
              <a:rPr lang="pl-PL" b="1" dirty="0" smtClean="0"/>
              <a:t>-0.288986772899941</a:t>
            </a:r>
          </a:p>
          <a:p>
            <a:r>
              <a:rPr lang="pl-PL" b="1" dirty="0" smtClean="0"/>
              <a:t>15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403676  403736 </a:t>
            </a:r>
            <a:r>
              <a:rPr lang="en-US" b="1" dirty="0" smtClean="0"/>
              <a:t> </a:t>
            </a:r>
            <a:r>
              <a:rPr lang="pl-PL" b="1" dirty="0" smtClean="0"/>
              <a:t> -0.283373882928247</a:t>
            </a:r>
          </a:p>
          <a:p>
            <a:r>
              <a:rPr lang="pl-PL" b="1" dirty="0" smtClean="0"/>
              <a:t>16      </a:t>
            </a:r>
            <a:r>
              <a:rPr lang="en-US" b="1" dirty="0" smtClean="0"/>
              <a:t>	</a:t>
            </a:r>
            <a:r>
              <a:rPr lang="pl-PL" b="1" dirty="0" smtClean="0"/>
              <a:t>NA      	</a:t>
            </a:r>
            <a:r>
              <a:rPr lang="en-US" b="1" dirty="0" smtClean="0"/>
              <a:t>          </a:t>
            </a:r>
            <a:r>
              <a:rPr lang="pl-PL" b="1" dirty="0" smtClean="0"/>
              <a:t>chr1    443361  443421  </a:t>
            </a:r>
            <a:r>
              <a:rPr lang="en-US" b="1" dirty="0" smtClean="0"/>
              <a:t> </a:t>
            </a:r>
            <a:r>
              <a:rPr lang="pl-PL" b="1" dirty="0" smtClean="0"/>
              <a:t>-0.246078544630576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data file (Transcription)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534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 ID		Gene Name	CHR	Start	End		Data</a:t>
            </a:r>
          </a:p>
          <a:p>
            <a:r>
              <a:rPr lang="en-US" sz="1600" dirty="0" smtClean="0"/>
              <a:t>NM_009834	Ccrn4l		chr3	51312375	51339502		8517	</a:t>
            </a:r>
          </a:p>
          <a:p>
            <a:r>
              <a:rPr lang="en-US" sz="1600" dirty="0" smtClean="0"/>
              <a:t>NM_023502	Elf2		chr3	51343599	51413916		11284	</a:t>
            </a:r>
          </a:p>
          <a:p>
            <a:r>
              <a:rPr lang="en-US" sz="1600" dirty="0" smtClean="0"/>
              <a:t>BC022740		4930583H14Rik	chr3	51476344	51484438		1927	</a:t>
            </a:r>
          </a:p>
          <a:p>
            <a:r>
              <a:rPr lang="en-US" sz="1600" dirty="0" smtClean="0"/>
              <a:t>NM_025523	Ndufc1		chr3	51493407	51496884		5071	</a:t>
            </a:r>
          </a:p>
          <a:p>
            <a:r>
              <a:rPr lang="en-US" sz="1600" dirty="0" smtClean="0"/>
              <a:t>NM_053089	Narg1		chr3	51504070	51561953		22257	</a:t>
            </a:r>
          </a:p>
          <a:p>
            <a:r>
              <a:rPr lang="en-US" sz="1600" dirty="0" smtClean="0"/>
              <a:t>BC065076		Rab33b		chr3	51571894	51584141		737	</a:t>
            </a:r>
          </a:p>
          <a:p>
            <a:r>
              <a:rPr lang="en-US" sz="1600" dirty="0" smtClean="0"/>
              <a:t>BC050190		Setd7		chr3	51603246	51648752		11948	</a:t>
            </a:r>
          </a:p>
          <a:p>
            <a:r>
              <a:rPr lang="en-US" sz="1600" dirty="0" smtClean="0"/>
              <a:t>NM_174995	Mgst2		chr3	51749121	51770604		105	</a:t>
            </a:r>
          </a:p>
          <a:p>
            <a:r>
              <a:rPr lang="en-US" sz="1600" dirty="0" smtClean="0"/>
              <a:t>BC049812		Maml3		chr3	51777363	51944212		1163	</a:t>
            </a:r>
          </a:p>
          <a:p>
            <a:r>
              <a:rPr lang="en-US" sz="1600" dirty="0" smtClean="0"/>
              <a:t>NM_019739	Foxo1		chr3	52356302	52437467		7700	</a:t>
            </a:r>
          </a:p>
          <a:p>
            <a:r>
              <a:rPr lang="en-US" sz="1600" dirty="0" smtClean="0"/>
              <a:t>NM_026225	Cog6		chr3	53070094	53105122		6398	</a:t>
            </a:r>
          </a:p>
          <a:p>
            <a:r>
              <a:rPr lang="en-US" sz="1600" dirty="0" smtClean="0"/>
              <a:t>NM_175386	</a:t>
            </a:r>
            <a:r>
              <a:rPr lang="en-US" sz="1600" dirty="0" err="1" smtClean="0"/>
              <a:t>Lhfp</a:t>
            </a:r>
            <a:r>
              <a:rPr lang="en-US" sz="1600" dirty="0" smtClean="0"/>
              <a:t>		chr3	53129475	53349607		1307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1722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We have data files with over 2 million lines of data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Dataset security levels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752600"/>
            <a:ext cx="8382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sz="2800" b="1" dirty="0" smtClean="0"/>
              <a:t>- Public: Dataset is publicly viewable.</a:t>
            </a:r>
          </a:p>
          <a:p>
            <a:r>
              <a:rPr lang="en-US" sz="2800" b="1" dirty="0" smtClean="0"/>
              <a:t>- Private: Only registered users can view the dataset.</a:t>
            </a:r>
          </a:p>
          <a:p>
            <a:pPr>
              <a:buFontTx/>
              <a:buChar char="-"/>
            </a:pPr>
            <a:r>
              <a:rPr lang="en-US" sz="2800" b="1" dirty="0" err="1" smtClean="0"/>
              <a:t>Uber</a:t>
            </a:r>
            <a:r>
              <a:rPr lang="en-US" sz="2800" b="1" dirty="0" smtClean="0"/>
              <a:t> Private: Only you can view the dataset unless specific users are chosen.</a:t>
            </a:r>
          </a:p>
          <a:p>
            <a:pPr>
              <a:buFontTx/>
              <a:buChar char="-"/>
            </a:pPr>
            <a:endParaRPr lang="en-US" sz="2800" b="1" dirty="0"/>
          </a:p>
          <a:p>
            <a:r>
              <a:rPr lang="en-US" sz="2800" b="1" dirty="0" err="1" smtClean="0"/>
              <a:t>Uberprivate</a:t>
            </a:r>
            <a:r>
              <a:rPr lang="en-US" sz="2800" b="1" dirty="0" smtClean="0"/>
              <a:t> datasets can be shared with registered users or user groups.  Registered users can create user groups.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b="1" dirty="0" smtClean="0"/>
              <a:t>Gathering of system requirements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51460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Meet with end users, get their idea of what site should look like and how it will function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Look at similar sites, both suggested by end users and from own research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Look at example datasets</a:t>
            </a: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Current capabilities of </a:t>
            </a:r>
            <a:r>
              <a:rPr lang="en-US" b="1" dirty="0" err="1" smtClean="0"/>
              <a:t>ReplicationDomain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Storage of </a:t>
            </a:r>
            <a:r>
              <a:rPr lang="en-US" sz="3200" b="1" dirty="0" err="1" smtClean="0"/>
              <a:t>Epiginetic</a:t>
            </a:r>
            <a:r>
              <a:rPr lang="en-US" sz="3200" b="1" dirty="0" smtClean="0"/>
              <a:t> data sets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Dynamic visualization of multiple </a:t>
            </a:r>
            <a:r>
              <a:rPr lang="en-US" sz="3200" b="1" dirty="0" err="1" smtClean="0"/>
              <a:t>epigenitic</a:t>
            </a:r>
            <a:r>
              <a:rPr lang="en-US" sz="3200" b="1" dirty="0" smtClean="0"/>
              <a:t> datasets, with zoom and move of visualization window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Downloading of whole and partial datasets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Granular sharing of datasets between users and user groups</a:t>
            </a:r>
            <a:endParaRPr lang="en-US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ReplicationDomain</a:t>
            </a:r>
            <a:r>
              <a:rPr lang="en-US" b="1" dirty="0" smtClean="0"/>
              <a:t> – System Architecture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2766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Operating System: FreeBSD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Web server: Apache + PHP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Database server: </a:t>
            </a:r>
            <a:r>
              <a:rPr lang="en-US" sz="3200" b="1" dirty="0" err="1" smtClean="0"/>
              <a:t>MySQL</a:t>
            </a: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Database admin interface: </a:t>
            </a:r>
            <a:r>
              <a:rPr lang="en-US" sz="3200" b="1" dirty="0" err="1" smtClean="0"/>
              <a:t>PHPMyAdmin</a:t>
            </a: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 </a:t>
            </a:r>
            <a:r>
              <a:rPr lang="en-US" sz="3200" b="1" dirty="0" smtClean="0"/>
              <a:t>Dynamic image creation: </a:t>
            </a:r>
            <a:r>
              <a:rPr lang="en-US" sz="3200" b="1" dirty="0" err="1" smtClean="0"/>
              <a:t>GraphicsMagick</a:t>
            </a: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endParaRPr lang="en-US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/>
          <a:lstStyle/>
          <a:p>
            <a:r>
              <a:rPr lang="en-US" b="1" dirty="0" smtClean="0"/>
              <a:t>Relational Databases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4343400"/>
            <a:ext cx="7086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400" b="1" dirty="0" smtClean="0"/>
              <a:t>Invented in 1970 by Edgar </a:t>
            </a:r>
            <a:r>
              <a:rPr lang="en-US" sz="2400" b="1" dirty="0" err="1" smtClean="0"/>
              <a:t>Codd</a:t>
            </a:r>
            <a:r>
              <a:rPr lang="en-US" sz="2400" b="1" dirty="0" smtClean="0"/>
              <a:t> of IBM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Eliminates redundancy in data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Require more time and effort to design and code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Reduces chances for errors in data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Generally more efficient than a flat database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81000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Flat Databases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0668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b="1" dirty="0" smtClean="0"/>
              <a:t>One large table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/>
              <a:t>Generally contain redundant data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/>
              <a:t>Easier to design and implement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399"/>
          </a:xfrm>
        </p:spPr>
        <p:txBody>
          <a:bodyPr/>
          <a:lstStyle/>
          <a:p>
            <a:r>
              <a:rPr lang="en-US" dirty="0" smtClean="0"/>
              <a:t>Example of flat database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3" y="1397000"/>
          <a:ext cx="8381995" cy="159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933"/>
                <a:gridCol w="1019933"/>
                <a:gridCol w="1019933"/>
                <a:gridCol w="1019933"/>
                <a:gridCol w="1242464"/>
                <a:gridCol w="1242464"/>
                <a:gridCol w="797402"/>
                <a:gridCol w="1019933"/>
              </a:tblGrid>
              <a:tr h="73766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Tallahassee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Brown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399"/>
          </a:xfrm>
        </p:spPr>
        <p:txBody>
          <a:bodyPr/>
          <a:lstStyle/>
          <a:p>
            <a:r>
              <a:rPr lang="en-US" dirty="0" smtClean="0"/>
              <a:t>Example of flat database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3" y="1397000"/>
          <a:ext cx="8381995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933"/>
                <a:gridCol w="1019933"/>
                <a:gridCol w="1019933"/>
                <a:gridCol w="1019933"/>
                <a:gridCol w="1242464"/>
                <a:gridCol w="1242464"/>
                <a:gridCol w="797402"/>
                <a:gridCol w="1019933"/>
              </a:tblGrid>
              <a:tr h="73766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Tallahassee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Doe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Tallahassee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Brown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Taylor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Shemp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4876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Lname</a:t>
            </a:r>
            <a:r>
              <a:rPr lang="en-US" dirty="0" smtClean="0"/>
              <a:t>, </a:t>
            </a:r>
            <a:r>
              <a:rPr lang="en-US" dirty="0" err="1" smtClean="0"/>
              <a:t>Fname</a:t>
            </a:r>
            <a:r>
              <a:rPr lang="en-US" dirty="0" smtClean="0"/>
              <a:t>, Salary, </a:t>
            </a:r>
            <a:r>
              <a:rPr lang="en-US" dirty="0" err="1" smtClean="0"/>
              <a:t>AvgSalary</a:t>
            </a:r>
            <a:r>
              <a:rPr lang="en-US" dirty="0" smtClean="0"/>
              <a:t> from People where </a:t>
            </a:r>
            <a:r>
              <a:rPr lang="en-US" dirty="0" err="1" smtClean="0"/>
              <a:t>Lname</a:t>
            </a:r>
            <a:r>
              <a:rPr lang="en-US" dirty="0" smtClean="0"/>
              <a:t>=Smith and </a:t>
            </a:r>
            <a:r>
              <a:rPr lang="en-US" dirty="0" err="1" smtClean="0"/>
              <a:t>Fname</a:t>
            </a:r>
            <a:r>
              <a:rPr lang="en-US" dirty="0" smtClean="0"/>
              <a:t>=John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of Relational Database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990600"/>
          <a:ext cx="6564660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933"/>
                <a:gridCol w="1019933"/>
                <a:gridCol w="1019933"/>
                <a:gridCol w="1019933"/>
                <a:gridCol w="1242464"/>
                <a:gridCol w="1242464"/>
              </a:tblGrid>
              <a:tr h="73766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Doe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Brown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smtClean="0"/>
                        <a:t>Taylor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65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Shemp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4191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City</a:t>
                      </a:r>
                      <a:r>
                        <a:rPr lang="en-US" baseline="0" dirty="0" err="1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CityName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AvgHours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Tallahassee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7912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Peole.Lname</a:t>
            </a:r>
            <a:r>
              <a:rPr lang="en-US" dirty="0" smtClean="0"/>
              <a:t>, </a:t>
            </a:r>
            <a:r>
              <a:rPr lang="en-US" dirty="0" err="1" smtClean="0"/>
              <a:t>People.Fname</a:t>
            </a:r>
            <a:r>
              <a:rPr lang="en-US" dirty="0" smtClean="0"/>
              <a:t>, </a:t>
            </a:r>
            <a:r>
              <a:rPr lang="en-US" dirty="0" err="1" smtClean="0"/>
              <a:t>People.Salary</a:t>
            </a:r>
            <a:r>
              <a:rPr lang="en-US" dirty="0" smtClean="0"/>
              <a:t>, </a:t>
            </a:r>
            <a:r>
              <a:rPr lang="en-US" dirty="0" err="1" smtClean="0"/>
              <a:t>City.AvgSalary</a:t>
            </a:r>
            <a:r>
              <a:rPr lang="en-US" dirty="0" smtClean="0"/>
              <a:t> from People, City where </a:t>
            </a:r>
            <a:r>
              <a:rPr lang="en-US" dirty="0" err="1" smtClean="0"/>
              <a:t>People.Lname</a:t>
            </a:r>
            <a:r>
              <a:rPr lang="en-US" dirty="0" smtClean="0"/>
              <a:t>=Smith and </a:t>
            </a:r>
            <a:r>
              <a:rPr lang="en-US" dirty="0" err="1" smtClean="0"/>
              <a:t>People.Fname</a:t>
            </a:r>
            <a:r>
              <a:rPr lang="en-US" dirty="0" smtClean="0"/>
              <a:t>=John and </a:t>
            </a:r>
            <a:r>
              <a:rPr lang="en-US" dirty="0" err="1" smtClean="0"/>
              <a:t>People.City</a:t>
            </a:r>
            <a:r>
              <a:rPr lang="en-US" dirty="0" smtClean="0"/>
              <a:t> = </a:t>
            </a:r>
            <a:r>
              <a:rPr lang="en-US" dirty="0" err="1" smtClean="0"/>
              <a:t>City.CityNumber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ReplDB</a:t>
            </a:r>
            <a:r>
              <a:rPr lang="en-US" dirty="0" smtClean="0"/>
              <a:t> Tables – table structure</a:t>
            </a:r>
            <a:endParaRPr lang="en-US" dirty="0"/>
          </a:p>
        </p:txBody>
      </p:sp>
      <p:pic>
        <p:nvPicPr>
          <p:cNvPr id="5" name="Picture 4" descr="ReplDB - Dataset Table Structure_v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219805"/>
            <a:ext cx="1828194" cy="5470071"/>
          </a:xfrm>
          <a:prstGeom prst="rect">
            <a:avLst/>
          </a:prstGeom>
        </p:spPr>
      </p:pic>
      <p:pic>
        <p:nvPicPr>
          <p:cNvPr id="6" name="Picture 5" descr="ReplDB - Data Table Stru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752600"/>
            <a:ext cx="2654300" cy="2971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8382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Datasets table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2954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Data table</a:t>
            </a:r>
            <a:endParaRPr 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619</Words>
  <Application>Microsoft Office PowerPoint</Application>
  <PresentationFormat>On-screen Show (4:3)</PresentationFormat>
  <Paragraphs>215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Background of ReplicatonDomain</vt:lpstr>
      <vt:lpstr>Gathering of system requirements</vt:lpstr>
      <vt:lpstr>Current capabilities of ReplicationDomain</vt:lpstr>
      <vt:lpstr>ReplicationDomain – System Architecture</vt:lpstr>
      <vt:lpstr>Relational Databases</vt:lpstr>
      <vt:lpstr>Example of flat database</vt:lpstr>
      <vt:lpstr>Example of flat database</vt:lpstr>
      <vt:lpstr>Example of Relational Database</vt:lpstr>
      <vt:lpstr>ReplDB Tables – table structure</vt:lpstr>
      <vt:lpstr>Groups</vt:lpstr>
      <vt:lpstr>Data upload and input scripts</vt:lpstr>
      <vt:lpstr>Example data file (Replication Timing)</vt:lpstr>
      <vt:lpstr>Example data file (Transcription)</vt:lpstr>
      <vt:lpstr>Dataset security levels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flat database</dc:title>
  <dc:creator>Alexander Stuy</dc:creator>
  <cp:lastModifiedBy>Alexander Stuy</cp:lastModifiedBy>
  <cp:revision>28</cp:revision>
  <dcterms:created xsi:type="dcterms:W3CDTF">2011-03-14T13:08:32Z</dcterms:created>
  <dcterms:modified xsi:type="dcterms:W3CDTF">2011-03-14T18:17:44Z</dcterms:modified>
</cp:coreProperties>
</file>