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9" r:id="rId3"/>
    <p:sldId id="261" r:id="rId4"/>
    <p:sldId id="262" r:id="rId5"/>
    <p:sldId id="263" r:id="rId6"/>
    <p:sldId id="289" r:id="rId7"/>
    <p:sldId id="286" r:id="rId8"/>
    <p:sldId id="267" r:id="rId9"/>
    <p:sldId id="288" r:id="rId10"/>
    <p:sldId id="290" r:id="rId11"/>
    <p:sldId id="292" r:id="rId12"/>
    <p:sldId id="291" r:id="rId13"/>
    <p:sldId id="256" r:id="rId14"/>
    <p:sldId id="299" r:id="rId15"/>
    <p:sldId id="268" r:id="rId16"/>
    <p:sldId id="276" r:id="rId17"/>
    <p:sldId id="278" r:id="rId18"/>
    <p:sldId id="277" r:id="rId19"/>
    <p:sldId id="271" r:id="rId20"/>
    <p:sldId id="270" r:id="rId21"/>
    <p:sldId id="280" r:id="rId22"/>
    <p:sldId id="273" r:id="rId23"/>
    <p:sldId id="266" r:id="rId24"/>
    <p:sldId id="283" r:id="rId25"/>
    <p:sldId id="284" r:id="rId26"/>
    <p:sldId id="281" r:id="rId27"/>
    <p:sldId id="285" r:id="rId28"/>
    <p:sldId id="260" r:id="rId29"/>
    <p:sldId id="265" r:id="rId30"/>
    <p:sldId id="287" r:id="rId31"/>
    <p:sldId id="294" r:id="rId32"/>
    <p:sldId id="295" r:id="rId33"/>
    <p:sldId id="296" r:id="rId34"/>
    <p:sldId id="297" r:id="rId35"/>
    <p:sldId id="298" r:id="rId36"/>
    <p:sldId id="258" r:id="rId37"/>
    <p:sldId id="300" r:id="rId38"/>
    <p:sldId id="302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7" r:id="rId51"/>
    <p:sldId id="318" r:id="rId52"/>
    <p:sldId id="319" r:id="rId53"/>
    <p:sldId id="321" r:id="rId54"/>
    <p:sldId id="322" r:id="rId55"/>
    <p:sldId id="323" r:id="rId56"/>
    <p:sldId id="325" r:id="rId57"/>
    <p:sldId id="327" r:id="rId58"/>
    <p:sldId id="328" r:id="rId59"/>
    <p:sldId id="330" r:id="rId60"/>
    <p:sldId id="331" r:id="rId61"/>
    <p:sldId id="332" r:id="rId62"/>
    <p:sldId id="29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610" autoAdjust="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ACAD2-F658-4A49-8BBA-612F7A97BAB8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6130B-DE66-4A9B-A3E5-8EAED5BA2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8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508900/#R13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lifesciences.org/articles/33660/figures#fig2s1" TargetMode="External"/><Relationship Id="rId4" Type="http://schemas.openxmlformats.org/officeDocument/2006/relationships/hyperlink" Target="https://elifesciences.org/articles/33660#fig2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MacKinnon’s h-index is about 90.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6130B-DE66-4A9B-A3E5-8EAED5BA2C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46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-Interestingly, not only does the N-terminus drive the tilting of the pore-lining helix, but it seems to also drive radial pore expansion.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-Lipids protrude into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intersubunit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cavities and essentially wrap around the upper portions of the N-termini.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6130B-DE66-4A9B-A3E5-8EAED5BA2C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3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-MD simulation shows that while lipids do move from these cavities, they still strongly interact with a number of the N-terminal residues.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-Hydrophilic substitution of these amino acids results in loss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mechanosensitivity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6130B-DE66-4A9B-A3E5-8EAED5BA2C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0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proteins were first identified as potential channels in the cell line Neuro2A (a glial tumor line) by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Patapoutian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group.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whole cell mode,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mechanically stimulated many cell types looking for a cell line with a strong and reproducible mechanical response and they found it in Neuro2A. The currents evoked by pressing on the cells with a glass probe increased with the depth of penetration, the reversal potential was near zero, and the currents rapidly inactivated.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-electron microscopy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-EM) we determined a structure of mPiezo1 to an overall resolution of 3.7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Figure 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Figure 2—figure supplement 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Viewed down its 3-fold axis,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trimeric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Piezo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channel is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triskelion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extended arms 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Figure 2a,c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from the side, it is curved as shown 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Figure 2b,d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dirty="0"/>
              <a:t>First shown to exist in Neuro2A cells, and the gene was identified through </a:t>
            </a:r>
            <a:r>
              <a:rPr lang="en-US" sz="1200" dirty="0" err="1"/>
              <a:t>siRNAs</a:t>
            </a:r>
            <a:r>
              <a:rPr lang="en-US" sz="1200" dirty="0"/>
              <a:t> that diminish the mechanical response by knocking out individual transcripts: gene Fam38A found to be essential and the protein named Piezo1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64E0-3522-3E48-B0CA-8821195D99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5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cartoon representation of a monomer, rainbow-colored with C-terminus in red and N-terminus in blue, except for the first 12 TMs that are not visible in our structure. Helices within a single 4-TM unit are colored uniquely. Helices are shown as cylinders, loops as solid lines, and unresolved regions as dotted lines. C-terminal extracellular domain (CED) is simplified as a box. A ribbon diagram of 4-TM unit 6, consisting of TM 21 to 24, is shown in the left inset panel with N- and C- termini labeled. The right inset panel shows a ribbon diagram of the pore region, formed by TM37, TM38 and the PE helix from all three subunits.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ribbon diagram of a monomer rainbow-colored as in A, viewed from top. Each 4-TM unit is highlighted in a red box with TM number labeled.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64E0-3522-3E48-B0CA-8821195D99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9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D6672-CF97-427C-B770-3BBC1CD2B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F8358-75D0-49F2-8A3E-91625F42A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A606C-FCA8-4E9A-A3D9-A6071E7F3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7003D-3E54-48EC-A72B-CFEC0D7B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522562-EF59-42B1-B940-395A007F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3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A5AD2-6ED0-4821-8E77-EA7F8A78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16EB1A-C2FD-43F2-9BD4-FB0D47EF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45FE15-D4FA-4DF1-9B43-812359D0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F63DE-CE32-419C-84BD-DB8A13D9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20F49A-FF3F-4461-ADB1-139DB745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1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92131E-24E8-4BA5-9B0F-1E7FE1E13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06FCB4-029B-49C1-B3F5-11306502C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A463A-0A32-41B4-8F6F-AFD69FDB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6461E1-BDA5-47F5-9E73-8E908719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E7678-4812-4D5E-8D1D-E0338E60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7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255E2-3D9D-47E3-8A66-F912C77D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1E0E92-EC6B-46CA-BB89-51290B031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19A4DA-A8C5-4308-A558-D317D7D3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BF984-E2BC-4B6A-BE39-1789F3EF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BCCCA5-2B5A-45DA-B1E0-7D04E2B9F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E0FED1-7BFB-4A2D-82B9-7409A27B2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24AC78-8E28-40D4-9197-BFFC40E9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631337-55B2-4802-9AE3-4563B16F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5EB7C6-43E6-4EF0-AAB0-47B66DED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ABEAE8-690E-4475-8C36-E4C52B2C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05FE-B8D9-4B5F-95C2-4D98E092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AF9F30-7A0B-4B44-8AAC-84F4BC8EF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D2EFCCA-42B1-4BCA-BC14-89FC9FC97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49F3A3-02E5-4BB4-87A9-66B090F1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FE6463-DCA2-42AF-920E-B5CA6123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3069F4-FDD4-4F92-B585-01AEBA60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5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E4717C-D3AA-4747-98D2-E04C9563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7F2369-89DC-4057-B030-16085FABC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F226251-60E0-4F2F-A269-902B4B87A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5B1790D-33D8-4A66-9FDE-2814DDFAB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3CD327-088A-400E-9B4B-DEB6DF6ED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01D036-849A-4C7D-860A-945D216E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680792-3EE4-4B65-A0C9-29EBA9B1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867FF8-52BE-4205-9CA7-8C14D3BC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7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DE78-875C-496E-A967-96F93C0F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6AC8E-1A2A-446C-8757-E8AD6F2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FFF298-D005-4AC4-9B77-B607FDA1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AB0D80-F5CB-4DD5-9763-0B5A7EDF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24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C84D6CA-2B7E-477B-9D3D-43C148AF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8259687-F775-4629-953E-74B6C37E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DEE204-92C1-4996-9D9B-6F01A0F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48D5D5-D705-43D7-95E8-DCAD6AA8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2A5E22-4680-422B-BE2D-9943346B5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DE4895-8CB9-4A65-869D-A1C77E049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6E3E8E-BF9C-45AF-AE7D-FD67F290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1A1808-5162-4E15-A1F4-B8FBCEB5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9AE5FD-FE5B-4FEC-8D29-6B07044C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2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F790FA-1F37-4262-A946-FBBE6EDC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112823-24E7-419C-AAA8-FD1F17AA46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2DD3F0-B3AF-406C-A2CF-36674CB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A7E752-D2D2-4126-B411-FB98D08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069977-E40D-42E4-A56D-58027D357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5D63A0-9525-43B9-BE88-FF70E59C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8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4FB08B-A3BD-48A1-B6AF-8973691C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716B4D-2FB3-4893-9552-C8BE9556D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58E65-68E4-477F-9DBD-37E7D5FDE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3A03D-FFFC-460F-9C34-803DAF785097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7A997-9790-4C6F-BA0B-65A3D0D12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A61986-01C5-46C7-AFA8-B912761A0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973CB-3374-438B-8CAE-2F313EB28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2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TJ6PP36QCo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EC9A8-60EC-4294-9990-677B49025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277" y="796975"/>
            <a:ext cx="10021446" cy="1190614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Mechanosensitive channels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D28436-7236-4C5F-8BDD-1D9A1C980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88" y="5318990"/>
            <a:ext cx="9416898" cy="901928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Daniel Landi Conde &amp; Jason Cote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Membrane Biophysics – Fall 2018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EDCCB0-076C-4361-B9E8-CD3CCCD0137B}"/>
              </a:ext>
            </a:extLst>
          </p:cNvPr>
          <p:cNvSpPr/>
          <p:nvPr/>
        </p:nvSpPr>
        <p:spPr>
          <a:xfrm>
            <a:off x="1085277" y="2095926"/>
            <a:ext cx="100214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Or a (very) short summary on the works of Dr. Boris </a:t>
            </a:r>
            <a:r>
              <a:rPr lang="en-US" sz="4400" dirty="0" err="1">
                <a:solidFill>
                  <a:srgbClr val="FFFFFF"/>
                </a:solidFill>
              </a:rPr>
              <a:t>Martinac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2726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C5073F-65BA-47B0-871C-80290888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225188"/>
            <a:ext cx="10905066" cy="44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06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42F0A1-5F56-4CA8-8AC2-27E765893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68" y="764683"/>
            <a:ext cx="7631103" cy="1298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53181-396C-4C66-A78B-6E2BD603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857" y="225037"/>
            <a:ext cx="4217738" cy="6357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E316CA-CC45-4859-A147-991CAD792362}"/>
              </a:ext>
            </a:extLst>
          </p:cNvPr>
          <p:cNvSpPr/>
          <p:nvPr/>
        </p:nvSpPr>
        <p:spPr>
          <a:xfrm>
            <a:off x="1111820" y="2644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dvOT1ef757c0"/>
              </a:rPr>
              <a:t>Hydrophilic</a:t>
            </a:r>
            <a:r>
              <a:rPr lang="en-US" sz="3200" dirty="0">
                <a:latin typeface="AdvOT1ef757c0"/>
              </a:rPr>
              <a:t> substitutions of these residues (i.e. F68S) results in a </a:t>
            </a:r>
            <a:r>
              <a:rPr lang="en-US" sz="3200" b="1" dirty="0">
                <a:solidFill>
                  <a:srgbClr val="FF0000"/>
                </a:solidFill>
                <a:latin typeface="AdvOT1ef757c0"/>
              </a:rPr>
              <a:t>loss of </a:t>
            </a:r>
            <a:r>
              <a:rPr lang="en-US" sz="3200" b="1" dirty="0" err="1">
                <a:solidFill>
                  <a:srgbClr val="FF0000"/>
                </a:solidFill>
                <a:latin typeface="AdvOT1ef757c0"/>
              </a:rPr>
              <a:t>mechanosensitivity</a:t>
            </a:r>
            <a:r>
              <a:rPr lang="en-US" sz="3200" dirty="0">
                <a:latin typeface="AdvOT1ef757c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2521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54266D-5D16-43EA-AD05-BAC7DCC4F64D}"/>
              </a:ext>
            </a:extLst>
          </p:cNvPr>
          <p:cNvSpPr/>
          <p:nvPr/>
        </p:nvSpPr>
        <p:spPr>
          <a:xfrm>
            <a:off x="1359109" y="763781"/>
            <a:ext cx="9473782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dvOT1ef757c0"/>
              </a:rPr>
              <a:t>Lipid-</a:t>
            </a:r>
            <a:r>
              <a:rPr lang="en-US" sz="3600" dirty="0">
                <a:latin typeface="AdvOT1ef757c0+fb"/>
              </a:rPr>
              <a:t>fi</a:t>
            </a:r>
            <a:r>
              <a:rPr lang="en-US" sz="3600" dirty="0">
                <a:latin typeface="AdvOT1ef757c0"/>
              </a:rPr>
              <a:t>lled protein pockets are also found in the structures of many 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OT1ef757c0"/>
              </a:rPr>
              <a:t>non-mechanosensitive</a:t>
            </a:r>
            <a:r>
              <a:rPr lang="en-US" sz="3600" dirty="0">
                <a:latin typeface="AdvOT1ef757c0"/>
              </a:rPr>
              <a:t> membrane-embedded proteins.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62D4428-F406-447D-8DEB-25DE8445EBFD}"/>
              </a:ext>
            </a:extLst>
          </p:cNvPr>
          <p:cNvSpPr/>
          <p:nvPr/>
        </p:nvSpPr>
        <p:spPr>
          <a:xfrm>
            <a:off x="2694726" y="3410262"/>
            <a:ext cx="22038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Kv1.2</a:t>
            </a:r>
          </a:p>
        </p:txBody>
      </p:sp>
      <p:pic>
        <p:nvPicPr>
          <p:cNvPr id="1026" name="Picture 2" descr="Image result for super mario question mark">
            <a:extLst>
              <a:ext uri="{FF2B5EF4-FFF2-40B4-BE49-F238E27FC236}">
                <a16:creationId xmlns:a16="http://schemas.microsoft.com/office/drawing/2014/main" xmlns="" id="{D4DB47B3-3C0F-4767-8BF8-8B0D4990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66" y="2604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20972B-41AE-49BA-BB05-A1414B594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40795"/>
            <a:ext cx="10905066" cy="41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3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B98D7-3BC7-450B-8DC8-3BDBF2E0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34" y="319909"/>
            <a:ext cx="6797131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686BFA-879F-47DB-A074-0BDB9FCADAE3}"/>
              </a:ext>
            </a:extLst>
          </p:cNvPr>
          <p:cNvSpPr txBox="1"/>
          <p:nvPr/>
        </p:nvSpPr>
        <p:spPr>
          <a:xfrm>
            <a:off x="3224500" y="5735093"/>
            <a:ext cx="2419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 et al., 1998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CED6FA-0863-4C46-8251-E376F5B4DD2C}"/>
              </a:ext>
            </a:extLst>
          </p:cNvPr>
          <p:cNvSpPr txBox="1"/>
          <p:nvPr/>
        </p:nvSpPr>
        <p:spPr>
          <a:xfrm>
            <a:off x="6739534" y="5735093"/>
            <a:ext cx="219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Bass et al., 2002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6087F-EB5D-47ED-97C8-7D898C784B1E}"/>
              </a:ext>
            </a:extLst>
          </p:cNvPr>
          <p:cNvSpPr txBox="1"/>
          <p:nvPr/>
        </p:nvSpPr>
        <p:spPr>
          <a:xfrm>
            <a:off x="999562" y="258022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~75 </a:t>
            </a:r>
            <a:r>
              <a:rPr lang="en-US" sz="2400" dirty="0" err="1"/>
              <a:t>kDa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DF55B-B84A-4C41-9E6B-40FA0649AD13}"/>
              </a:ext>
            </a:extLst>
          </p:cNvPr>
          <p:cNvSpPr txBox="1"/>
          <p:nvPr/>
        </p:nvSpPr>
        <p:spPr>
          <a:xfrm>
            <a:off x="9415939" y="2580227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~210 </a:t>
            </a:r>
            <a:r>
              <a:rPr lang="en-US" sz="2400" dirty="0" err="1"/>
              <a:t>kDa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472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5B09-965D-4399-AC25-ABE4817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Bilayer reconstitution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81F848-E575-4681-8407-9E4D783DE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517" y="1675227"/>
            <a:ext cx="977496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33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187C69-7E16-4B95-8E56-A9878A97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25030"/>
            <a:ext cx="10905066" cy="320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4E6717-CCEB-4816-A9BB-7EC07218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37295"/>
            <a:ext cx="10905066" cy="418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9D6D90E-54AD-4B3C-8A31-4970B0C0811C}"/>
              </a:ext>
            </a:extLst>
          </p:cNvPr>
          <p:cNvGrpSpPr/>
          <p:nvPr/>
        </p:nvGrpSpPr>
        <p:grpSpPr>
          <a:xfrm>
            <a:off x="643467" y="906119"/>
            <a:ext cx="10905066" cy="5045762"/>
            <a:chOff x="643467" y="562331"/>
            <a:chExt cx="10905066" cy="50457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EC0E0BC-56F8-4A63-A208-71706A33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467" y="1249906"/>
              <a:ext cx="10905066" cy="435818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B8BF817-F132-47F0-B782-23199FC8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467" y="562331"/>
              <a:ext cx="10905066" cy="500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8289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5B09-965D-4399-AC25-ABE4817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“Force from lipids”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F3AFDB-FB45-4C17-A482-F3EC6F0480A7}"/>
              </a:ext>
            </a:extLst>
          </p:cNvPr>
          <p:cNvSpPr/>
          <p:nvPr/>
        </p:nvSpPr>
        <p:spPr>
          <a:xfrm>
            <a:off x="722213" y="2397948"/>
            <a:ext cx="108795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The force-from-lipids principle is a fundamental physicochemical</a:t>
            </a:r>
          </a:p>
          <a:p>
            <a:pPr algn="ctr"/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principle based on the </a:t>
            </a:r>
            <a:r>
              <a:rPr lang="en-US" sz="3200" b="1" dirty="0">
                <a:solidFill>
                  <a:srgbClr val="131413"/>
                </a:solidFill>
                <a:latin typeface="SvvxrvAdvTT3713a231"/>
              </a:rPr>
              <a:t>large and anisotropic forces </a:t>
            </a:r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defined by</a:t>
            </a:r>
          </a:p>
          <a:p>
            <a:pPr algn="ctr"/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the </a:t>
            </a:r>
            <a:r>
              <a:rPr lang="en-US" sz="3200" b="1" dirty="0" err="1">
                <a:solidFill>
                  <a:srgbClr val="FFC000"/>
                </a:solidFill>
                <a:latin typeface="SvvxrvAdvTT3713a231"/>
              </a:rPr>
              <a:t>transbilayer</a:t>
            </a:r>
            <a:r>
              <a:rPr lang="en-US" sz="3200" b="1" dirty="0">
                <a:solidFill>
                  <a:srgbClr val="FFC000"/>
                </a:solidFill>
                <a:latin typeface="SvvxrvAdvTT3713a231"/>
              </a:rPr>
              <a:t> pressure profile </a:t>
            </a:r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inherent to biological membranes.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575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7DF6E3-EA81-4C19-B2FA-02953C2C0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61" t="43710" r="8039" b="5694"/>
          <a:stretch/>
        </p:blipFill>
        <p:spPr>
          <a:xfrm>
            <a:off x="0" y="0"/>
            <a:ext cx="12226838" cy="6858000"/>
          </a:xfrm>
          <a:prstGeom prst="rect">
            <a:avLst/>
          </a:prstGeom>
        </p:spPr>
      </p:pic>
      <p:pic>
        <p:nvPicPr>
          <p:cNvPr id="2050" name="Picture 2" descr="Victor Chang">
            <a:extLst>
              <a:ext uri="{FF2B5EF4-FFF2-40B4-BE49-F238E27FC236}">
                <a16:creationId xmlns:a16="http://schemas.microsoft.com/office/drawing/2014/main" xmlns="" id="{6C6A43B1-5D3C-41AF-AC69-ECEA8B71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05" y="666750"/>
            <a:ext cx="3232873" cy="9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04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1BD585-B87A-4873-9B6C-3B5D79FE1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00" t="61123" r="22346" b="23086"/>
          <a:stretch/>
        </p:blipFill>
        <p:spPr>
          <a:xfrm>
            <a:off x="643467" y="1972993"/>
            <a:ext cx="10905066" cy="29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05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5B09-965D-4399-AC25-ABE4817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Transbilayer</a:t>
            </a:r>
            <a:r>
              <a:rPr lang="en-US" sz="3200" b="1" dirty="0">
                <a:solidFill>
                  <a:schemeClr val="bg1"/>
                </a:solidFill>
              </a:rPr>
              <a:t> pressure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D6F3F1-1131-40D3-8938-5E0D5EA70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7" y="1905797"/>
            <a:ext cx="4538042" cy="389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6175E-DBF8-4672-843F-68A8B162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113" y="1905797"/>
            <a:ext cx="6939887" cy="38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9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9AFAD2-83F8-4ABE-AC3A-73682B5D9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736"/>
          <a:stretch/>
        </p:blipFill>
        <p:spPr>
          <a:xfrm>
            <a:off x="1745930" y="164147"/>
            <a:ext cx="8715638" cy="3040919"/>
          </a:xfrm>
          <a:prstGeom prst="rect">
            <a:avLst/>
          </a:prstGeom>
        </p:spPr>
      </p:pic>
      <p:pic>
        <p:nvPicPr>
          <p:cNvPr id="3076" name="Picture 4" descr="An external file that holds a picture, illustration, etc.&#10;Object name is nihms329278f2.jpg">
            <a:extLst>
              <a:ext uri="{FF2B5EF4-FFF2-40B4-BE49-F238E27FC236}">
                <a16:creationId xmlns:a16="http://schemas.microsoft.com/office/drawing/2014/main" xmlns="" id="{AD953762-8DF8-48EB-9627-8AAA1DBFB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4"/>
          <a:stretch/>
        </p:blipFill>
        <p:spPr bwMode="auto">
          <a:xfrm>
            <a:off x="0" y="3429000"/>
            <a:ext cx="12176501" cy="19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55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0D5D45-0FF0-41CC-BA4A-E7B02D6A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90"/>
          <a:stretch/>
        </p:blipFill>
        <p:spPr>
          <a:xfrm>
            <a:off x="64318" y="633046"/>
            <a:ext cx="6314678" cy="2391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9229B5-A065-44FA-AA2B-F5DFB9B29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996" y="0"/>
            <a:ext cx="5813004" cy="6858000"/>
          </a:xfrm>
          <a:prstGeom prst="rect">
            <a:avLst/>
          </a:prstGeom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xmlns="" id="{9CE179C6-9ECC-4793-BDD8-4E0AB44A8D07}"/>
              </a:ext>
            </a:extLst>
          </p:cNvPr>
          <p:cNvSpPr/>
          <p:nvPr/>
        </p:nvSpPr>
        <p:spPr>
          <a:xfrm>
            <a:off x="6978396" y="3436034"/>
            <a:ext cx="4614203" cy="3601329"/>
          </a:xfrm>
          <a:prstGeom prst="mathMultiply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5B09-965D-4399-AC25-ABE4817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Hydrophobic mismatch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B29244-EF3F-41C6-A337-EE7129979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40" y="1396588"/>
            <a:ext cx="10226320" cy="1409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16512B-F016-4E57-AA85-97D94180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580" y="2929076"/>
            <a:ext cx="3973265" cy="358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9A8881-1A6A-4A87-97A4-18EA3F1B3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105" y="2814404"/>
            <a:ext cx="4859315" cy="381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5B09-965D-4399-AC25-ABE4817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Hydrophobic mismatch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CC8E47-367B-4861-A98B-F640E1BB7D77}"/>
              </a:ext>
            </a:extLst>
          </p:cNvPr>
          <p:cNvSpPr/>
          <p:nvPr/>
        </p:nvSpPr>
        <p:spPr>
          <a:xfrm>
            <a:off x="490538" y="1388303"/>
            <a:ext cx="112109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Effects of the mismatch between the hydrophobic </a:t>
            </a:r>
            <a:r>
              <a:rPr lang="en-US" sz="2800" b="1" dirty="0"/>
              <a:t>length</a:t>
            </a:r>
            <a:r>
              <a:rPr lang="en-US" sz="2800" dirty="0"/>
              <a:t> </a:t>
            </a:r>
            <a:r>
              <a:rPr lang="en-US" sz="2800" i="1" dirty="0"/>
              <a:t>d</a:t>
            </a:r>
            <a:r>
              <a:rPr lang="en-US" sz="2800" dirty="0"/>
              <a:t>, of transmembrane alpha helices of integral proteins and the hydrophobic </a:t>
            </a:r>
            <a:r>
              <a:rPr lang="en-US" sz="2800" b="1" dirty="0"/>
              <a:t>thickness</a:t>
            </a:r>
            <a:r>
              <a:rPr lang="en-US" sz="2800" dirty="0"/>
              <a:t>, </a:t>
            </a:r>
            <a:r>
              <a:rPr lang="en-US" sz="2800" i="1" dirty="0"/>
              <a:t>D</a:t>
            </a:r>
            <a:r>
              <a:rPr lang="en-US" sz="1050" i="1" dirty="0"/>
              <a:t>h </a:t>
            </a:r>
            <a:r>
              <a:rPr lang="en-US" sz="2800" dirty="0"/>
              <a:t>, of the membranes they span are studied theoretically utilizing a microscopic model of lipids.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ABE9D7-C6D0-4B1A-B780-07720F69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607" y="3204185"/>
            <a:ext cx="3408773" cy="36011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935F1758-D3A3-4DF8-96DC-3812948929EB}"/>
              </a:ext>
            </a:extLst>
          </p:cNvPr>
          <p:cNvSpPr/>
          <p:nvPr/>
        </p:nvSpPr>
        <p:spPr>
          <a:xfrm>
            <a:off x="4457607" y="3204185"/>
            <a:ext cx="3293691" cy="93171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A92394F-57A2-4D4D-9FB9-158950ADCE8B}"/>
              </a:ext>
            </a:extLst>
          </p:cNvPr>
          <p:cNvSpPr/>
          <p:nvPr/>
        </p:nvSpPr>
        <p:spPr>
          <a:xfrm>
            <a:off x="4837043" y="4135902"/>
            <a:ext cx="2478157" cy="159690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337F084-77FB-45EF-8878-C511FDCD745F}"/>
              </a:ext>
            </a:extLst>
          </p:cNvPr>
          <p:cNvSpPr/>
          <p:nvPr/>
        </p:nvSpPr>
        <p:spPr>
          <a:xfrm>
            <a:off x="5102087" y="5732806"/>
            <a:ext cx="1974574" cy="85352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5B9C5BD-BFD2-47DA-B1CC-783C5685563E}"/>
              </a:ext>
            </a:extLst>
          </p:cNvPr>
          <p:cNvSpPr/>
          <p:nvPr/>
        </p:nvSpPr>
        <p:spPr>
          <a:xfrm>
            <a:off x="4540963" y="3928708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AB995B55-6004-41E7-8240-5C4BE1ABD06C}"/>
              </a:ext>
            </a:extLst>
          </p:cNvPr>
          <p:cNvSpPr/>
          <p:nvPr/>
        </p:nvSpPr>
        <p:spPr>
          <a:xfrm>
            <a:off x="4678017" y="4306957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A44F0B5-FC7D-4F66-BC8D-BDFAFCDE1465}"/>
              </a:ext>
            </a:extLst>
          </p:cNvPr>
          <p:cNvSpPr/>
          <p:nvPr/>
        </p:nvSpPr>
        <p:spPr>
          <a:xfrm>
            <a:off x="4439478" y="4320209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B90DEA3-80A7-4B43-80C0-C5D0C5CF2D63}"/>
              </a:ext>
            </a:extLst>
          </p:cNvPr>
          <p:cNvSpPr/>
          <p:nvPr/>
        </p:nvSpPr>
        <p:spPr>
          <a:xfrm>
            <a:off x="7249284" y="3993209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89B2F4E-7FD2-4CDB-85A7-E82EC4335F81}"/>
              </a:ext>
            </a:extLst>
          </p:cNvPr>
          <p:cNvSpPr/>
          <p:nvPr/>
        </p:nvSpPr>
        <p:spPr>
          <a:xfrm>
            <a:off x="7386338" y="4371458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DE08E755-0E32-4029-AB8B-0AA079238D1B}"/>
              </a:ext>
            </a:extLst>
          </p:cNvPr>
          <p:cNvSpPr/>
          <p:nvPr/>
        </p:nvSpPr>
        <p:spPr>
          <a:xfrm>
            <a:off x="7147799" y="4384710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95048F1-8B08-4ABA-BF62-6C72623D7B5C}"/>
              </a:ext>
            </a:extLst>
          </p:cNvPr>
          <p:cNvSpPr/>
          <p:nvPr/>
        </p:nvSpPr>
        <p:spPr>
          <a:xfrm>
            <a:off x="7596804" y="4004604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BDEB771F-932B-4F67-9D18-02BF2077CE2E}"/>
              </a:ext>
            </a:extLst>
          </p:cNvPr>
          <p:cNvSpPr/>
          <p:nvPr/>
        </p:nvSpPr>
        <p:spPr>
          <a:xfrm>
            <a:off x="7733858" y="4382853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FEBF77CB-A3F6-4931-B775-3E38451C17C2}"/>
              </a:ext>
            </a:extLst>
          </p:cNvPr>
          <p:cNvSpPr/>
          <p:nvPr/>
        </p:nvSpPr>
        <p:spPr>
          <a:xfrm>
            <a:off x="7495319" y="4396105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499C081-E38E-4140-AFE5-FD0E90D74A33}"/>
              </a:ext>
            </a:extLst>
          </p:cNvPr>
          <p:cNvSpPr/>
          <p:nvPr/>
        </p:nvSpPr>
        <p:spPr>
          <a:xfrm rot="10800000">
            <a:off x="4458306" y="5764452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79A955E6-ACC3-4E69-8F3D-065B80C35B65}"/>
              </a:ext>
            </a:extLst>
          </p:cNvPr>
          <p:cNvSpPr/>
          <p:nvPr/>
        </p:nvSpPr>
        <p:spPr>
          <a:xfrm rot="10800000">
            <a:off x="4458306" y="5031518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5C3B617-65F1-4F9D-9253-5616C5BF6F33}"/>
              </a:ext>
            </a:extLst>
          </p:cNvPr>
          <p:cNvSpPr/>
          <p:nvPr/>
        </p:nvSpPr>
        <p:spPr>
          <a:xfrm rot="10800000">
            <a:off x="4709752" y="5081848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6D05C5C-C21F-4E4F-B741-B30EC1BB5166}"/>
              </a:ext>
            </a:extLst>
          </p:cNvPr>
          <p:cNvSpPr/>
          <p:nvPr/>
        </p:nvSpPr>
        <p:spPr>
          <a:xfrm rot="10800000">
            <a:off x="6997312" y="5826119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EB0DFD66-7D18-4850-BBA4-C3A30EF19ED3}"/>
              </a:ext>
            </a:extLst>
          </p:cNvPr>
          <p:cNvSpPr/>
          <p:nvPr/>
        </p:nvSpPr>
        <p:spPr>
          <a:xfrm rot="10800000">
            <a:off x="6997312" y="5093185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DFC17EC9-3D7A-4BBA-B086-AE32E2A35170}"/>
              </a:ext>
            </a:extLst>
          </p:cNvPr>
          <p:cNvSpPr/>
          <p:nvPr/>
        </p:nvSpPr>
        <p:spPr>
          <a:xfrm rot="10800000">
            <a:off x="7248758" y="5143515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6998821-BD10-4A73-806C-AB2FE112A9B5}"/>
              </a:ext>
            </a:extLst>
          </p:cNvPr>
          <p:cNvSpPr/>
          <p:nvPr/>
        </p:nvSpPr>
        <p:spPr>
          <a:xfrm rot="10800000">
            <a:off x="7380488" y="5826119"/>
            <a:ext cx="361996" cy="405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FC91A1B0-293B-440E-AC44-D0C0995952A7}"/>
              </a:ext>
            </a:extLst>
          </p:cNvPr>
          <p:cNvSpPr/>
          <p:nvPr/>
        </p:nvSpPr>
        <p:spPr>
          <a:xfrm rot="10800000">
            <a:off x="7380488" y="5093185"/>
            <a:ext cx="224942" cy="760662"/>
          </a:xfrm>
          <a:custGeom>
            <a:avLst/>
            <a:gdLst>
              <a:gd name="connsiteX0" fmla="*/ 0 w 185531"/>
              <a:gd name="connsiteY0" fmla="*/ 0 h 480673"/>
              <a:gd name="connsiteX1" fmla="*/ 39757 w 185531"/>
              <a:gd name="connsiteY1" fmla="*/ 384313 h 480673"/>
              <a:gd name="connsiteX2" fmla="*/ 185531 w 185531"/>
              <a:gd name="connsiteY2" fmla="*/ 450573 h 48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531" h="480673">
                <a:moveTo>
                  <a:pt x="0" y="0"/>
                </a:moveTo>
                <a:cubicBezTo>
                  <a:pt x="4417" y="154609"/>
                  <a:pt x="8835" y="309218"/>
                  <a:pt x="39757" y="384313"/>
                </a:cubicBezTo>
                <a:cubicBezTo>
                  <a:pt x="70679" y="459408"/>
                  <a:pt x="92766" y="519043"/>
                  <a:pt x="185531" y="450573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4720830E-49BE-4E77-B9E8-750D78B0F158}"/>
              </a:ext>
            </a:extLst>
          </p:cNvPr>
          <p:cNvSpPr/>
          <p:nvPr/>
        </p:nvSpPr>
        <p:spPr>
          <a:xfrm rot="10800000">
            <a:off x="7631934" y="5143515"/>
            <a:ext cx="212035" cy="697080"/>
          </a:xfrm>
          <a:custGeom>
            <a:avLst/>
            <a:gdLst>
              <a:gd name="connsiteX0" fmla="*/ 212035 w 212035"/>
              <a:gd name="connsiteY0" fmla="*/ 0 h 697080"/>
              <a:gd name="connsiteX1" fmla="*/ 145774 w 212035"/>
              <a:gd name="connsiteY1" fmla="*/ 636104 h 697080"/>
              <a:gd name="connsiteX2" fmla="*/ 119270 w 212035"/>
              <a:gd name="connsiteY2" fmla="*/ 662608 h 697080"/>
              <a:gd name="connsiteX3" fmla="*/ 0 w 212035"/>
              <a:gd name="connsiteY3" fmla="*/ 556591 h 697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35" h="697080">
                <a:moveTo>
                  <a:pt x="212035" y="0"/>
                </a:moveTo>
                <a:cubicBezTo>
                  <a:pt x="186635" y="262834"/>
                  <a:pt x="161235" y="525669"/>
                  <a:pt x="145774" y="636104"/>
                </a:cubicBezTo>
                <a:cubicBezTo>
                  <a:pt x="130313" y="746539"/>
                  <a:pt x="143566" y="675860"/>
                  <a:pt x="119270" y="662608"/>
                </a:cubicBezTo>
                <a:cubicBezTo>
                  <a:pt x="94974" y="649356"/>
                  <a:pt x="218661" y="726661"/>
                  <a:pt x="0" y="556591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CB764C0-016F-46D4-9193-2261BF991DD8}"/>
              </a:ext>
            </a:extLst>
          </p:cNvPr>
          <p:cNvSpPr txBox="1"/>
          <p:nvPr/>
        </p:nvSpPr>
        <p:spPr>
          <a:xfrm>
            <a:off x="677696" y="4163019"/>
            <a:ext cx="3408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Plasma membranes of living cells are intrinsically asymmetric.</a:t>
            </a:r>
          </a:p>
        </p:txBody>
      </p:sp>
    </p:spTree>
    <p:extLst>
      <p:ext uri="{BB962C8B-B14F-4D97-AF65-F5344CB8AC3E}">
        <p14:creationId xmlns:p14="http://schemas.microsoft.com/office/powerpoint/2010/main" val="353383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375238-8A52-4144-A5DF-24EBCDB85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54"/>
          <a:stretch/>
        </p:blipFill>
        <p:spPr>
          <a:xfrm>
            <a:off x="1433258" y="687897"/>
            <a:ext cx="9325483" cy="47435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EC53F9-DC5A-4332-9984-663FC94790AC}"/>
              </a:ext>
            </a:extLst>
          </p:cNvPr>
          <p:cNvSpPr txBox="1"/>
          <p:nvPr/>
        </p:nvSpPr>
        <p:spPr>
          <a:xfrm>
            <a:off x="8980626" y="5031329"/>
            <a:ext cx="1778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Cox et al.,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D4A5BA-9DE1-41F8-84D0-0C9ABFA366DB}"/>
              </a:ext>
            </a:extLst>
          </p:cNvPr>
          <p:cNvSpPr txBox="1"/>
          <p:nvPr/>
        </p:nvSpPr>
        <p:spPr>
          <a:xfrm>
            <a:off x="2192141" y="5646883"/>
            <a:ext cx="780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affected by lipid saturation (</a:t>
            </a:r>
            <a:r>
              <a:rPr lang="en-US" sz="2800" dirty="0" err="1"/>
              <a:t>Ridone</a:t>
            </a:r>
            <a:r>
              <a:rPr lang="en-US" sz="2800" dirty="0"/>
              <a:t> et al., 2018)</a:t>
            </a:r>
          </a:p>
        </p:txBody>
      </p:sp>
    </p:spTree>
    <p:extLst>
      <p:ext uri="{BB962C8B-B14F-4D97-AF65-F5344CB8AC3E}">
        <p14:creationId xmlns:p14="http://schemas.microsoft.com/office/powerpoint/2010/main" val="1520319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63BD65-5351-4615-AB21-10F588CB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7" t="36506" r="11961" b="31683"/>
          <a:stretch/>
        </p:blipFill>
        <p:spPr>
          <a:xfrm>
            <a:off x="1355187" y="190596"/>
            <a:ext cx="7240173" cy="1715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490382-C41A-4670-8A70-6CC22753F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5" t="17214" r="18308" b="8082"/>
          <a:stretch/>
        </p:blipFill>
        <p:spPr>
          <a:xfrm>
            <a:off x="2584715" y="1906540"/>
            <a:ext cx="7022570" cy="48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9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6B74C9-5E0A-4294-9BFF-09966EC91C84}"/>
              </a:ext>
            </a:extLst>
          </p:cNvPr>
          <p:cNvSpPr/>
          <p:nvPr/>
        </p:nvSpPr>
        <p:spPr>
          <a:xfrm>
            <a:off x="3622951" y="6054422"/>
            <a:ext cx="494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https://www.youtube.com/watch?v=9TJ6PP36QCo</a:t>
            </a:r>
          </a:p>
        </p:txBody>
      </p:sp>
      <p:pic>
        <p:nvPicPr>
          <p:cNvPr id="3" name="Online Media 2" title="Professor Boris Martinac">
            <a:hlinkClick r:id="" action="ppaction://media"/>
            <a:extLst>
              <a:ext uri="{FF2B5EF4-FFF2-40B4-BE49-F238E27FC236}">
                <a16:creationId xmlns:a16="http://schemas.microsoft.com/office/drawing/2014/main" xmlns="" id="{BAB67D55-18BF-4155-8FB6-F99BE9187A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9403" y="219501"/>
            <a:ext cx="10373193" cy="58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15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833364-FCF0-4041-B1B9-A94E9D68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76688"/>
            <a:ext cx="5291666" cy="19046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8548B-31F8-47D1-9481-3A5C549B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20126"/>
            <a:ext cx="5291667" cy="40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44A91C-9BEB-4988-84BF-25CAD06D0429}"/>
              </a:ext>
            </a:extLst>
          </p:cNvPr>
          <p:cNvSpPr/>
          <p:nvPr/>
        </p:nvSpPr>
        <p:spPr>
          <a:xfrm>
            <a:off x="298173" y="1012954"/>
            <a:ext cx="115956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4D4D4D"/>
                </a:solidFill>
                <a:effectLst/>
                <a:latin typeface="Montserrat"/>
              </a:rPr>
              <a:t>Research Areas</a:t>
            </a:r>
            <a:endParaRPr lang="en-US" sz="4400" b="0" i="0" dirty="0">
              <a:solidFill>
                <a:srgbClr val="4D4D4D"/>
              </a:solidFill>
              <a:effectLst/>
              <a:latin typeface="Montserra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4400" b="0" i="0" dirty="0">
                <a:solidFill>
                  <a:srgbClr val="4D4D4D"/>
                </a:solidFill>
                <a:effectLst/>
                <a:latin typeface="Montserrat"/>
              </a:rPr>
              <a:t>Structure and function of mechanosensitive ion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400" b="0" i="0" dirty="0">
                <a:solidFill>
                  <a:srgbClr val="4D4D4D"/>
                </a:solidFill>
                <a:effectLst/>
                <a:latin typeface="Montserrat"/>
              </a:rPr>
              <a:t>Lipid - mechanosensitive channel interactions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400" b="0" i="0" dirty="0">
                <a:solidFill>
                  <a:srgbClr val="4D4D4D"/>
                </a:solidFill>
                <a:effectLst/>
                <a:latin typeface="Montserrat"/>
              </a:rPr>
              <a:t>Mechano-electric feedback in the heart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400" b="0" i="0" dirty="0">
                <a:solidFill>
                  <a:srgbClr val="4D4D4D"/>
                </a:solidFill>
                <a:effectLst/>
                <a:latin typeface="Montserrat"/>
              </a:rPr>
              <a:t>Mechanosensory transduction in chondrocytes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400" b="0" i="0" dirty="0">
                <a:solidFill>
                  <a:srgbClr val="4D4D4D"/>
                </a:solidFill>
                <a:effectLst/>
                <a:latin typeface="Montserrat"/>
              </a:rPr>
              <a:t>Membrane mechanics</a:t>
            </a:r>
          </a:p>
        </p:txBody>
      </p:sp>
    </p:spTree>
    <p:extLst>
      <p:ext uri="{BB962C8B-B14F-4D97-AF65-F5344CB8AC3E}">
        <p14:creationId xmlns:p14="http://schemas.microsoft.com/office/powerpoint/2010/main" val="2521038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BA07A2-7B5B-4DBE-BF9C-003C8740A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9" y="329785"/>
            <a:ext cx="7030570" cy="174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F73554-372C-41F6-9F9D-95C54C96C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4"/>
          <a:stretch/>
        </p:blipFill>
        <p:spPr>
          <a:xfrm>
            <a:off x="7315202" y="39704"/>
            <a:ext cx="4080295" cy="6745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26A7D1-822B-473E-AE80-48633358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73" y="1991090"/>
            <a:ext cx="6456941" cy="45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E1A622-6B6D-45E2-AB22-3C6B0B370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70391"/>
            <a:ext cx="10905066" cy="51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368AEF-89C2-42AA-A174-D370C20A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98" y="949483"/>
            <a:ext cx="4014147" cy="169867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6FE349EA-E22A-4E4C-B998-7D7D36B9CF74}"/>
              </a:ext>
            </a:extLst>
          </p:cNvPr>
          <p:cNvSpPr/>
          <p:nvPr/>
        </p:nvSpPr>
        <p:spPr>
          <a:xfrm>
            <a:off x="7095344" y="1579070"/>
            <a:ext cx="1154243" cy="344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19A373F0-3683-4635-AEF8-03DA9C16E782}"/>
              </a:ext>
            </a:extLst>
          </p:cNvPr>
          <p:cNvSpPr/>
          <p:nvPr/>
        </p:nvSpPr>
        <p:spPr>
          <a:xfrm rot="10800000">
            <a:off x="3605134" y="1579070"/>
            <a:ext cx="1154243" cy="344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024C3DF8-0B1C-4A0D-B77E-8994DBFC1C15}"/>
              </a:ext>
            </a:extLst>
          </p:cNvPr>
          <p:cNvSpPr/>
          <p:nvPr/>
        </p:nvSpPr>
        <p:spPr>
          <a:xfrm>
            <a:off x="5641298" y="259935"/>
            <a:ext cx="644577" cy="689548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8F71DB-8FFD-459F-97BA-818D6C52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21" y="2585803"/>
            <a:ext cx="9158954" cy="36195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88D9B4-2BBF-4E95-8387-58CBC7AE0624}"/>
              </a:ext>
            </a:extLst>
          </p:cNvPr>
          <p:cNvSpPr/>
          <p:nvPr/>
        </p:nvSpPr>
        <p:spPr>
          <a:xfrm>
            <a:off x="3162925" y="5951095"/>
            <a:ext cx="1738859" cy="254235"/>
          </a:xfrm>
          <a:prstGeom prst="rect">
            <a:avLst/>
          </a:prstGeom>
          <a:solidFill>
            <a:srgbClr val="70AD47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8946B9-2B27-4A00-AA24-22F2090E31D7}"/>
              </a:ext>
            </a:extLst>
          </p:cNvPr>
          <p:cNvSpPr/>
          <p:nvPr/>
        </p:nvSpPr>
        <p:spPr>
          <a:xfrm>
            <a:off x="7095344" y="5951095"/>
            <a:ext cx="1628931" cy="254235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8A7DB8-256C-4F99-8798-810E6A20A2A5}"/>
              </a:ext>
            </a:extLst>
          </p:cNvPr>
          <p:cNvSpPr txBox="1"/>
          <p:nvPr/>
        </p:nvSpPr>
        <p:spPr>
          <a:xfrm>
            <a:off x="5636301" y="29680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E0B1259-996C-4D6B-86EC-266FCAD5D97D}"/>
                  </a:ext>
                </a:extLst>
              </p:cNvPr>
              <p:cNvSpPr txBox="1"/>
              <p:nvPr/>
            </p:nvSpPr>
            <p:spPr>
              <a:xfrm>
                <a:off x="9916726" y="3468875"/>
                <a:ext cx="1384995" cy="931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0B1259-996C-4D6B-86EC-266FCAD5D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726" y="3468875"/>
                <a:ext cx="1384995" cy="931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9F92E5-45DD-49BE-B6FC-AA2740D2DF01}"/>
              </a:ext>
            </a:extLst>
          </p:cNvPr>
          <p:cNvSpPr txBox="1"/>
          <p:nvPr/>
        </p:nvSpPr>
        <p:spPr>
          <a:xfrm>
            <a:off x="3233737" y="4578937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5.7</a:t>
            </a:r>
            <a:r>
              <a:rPr lang="el-GR" dirty="0">
                <a:latin typeface="Arial Nova" panose="020B0504020202020204" pitchFamily="34" charset="0"/>
              </a:rPr>
              <a:t>μ</a:t>
            </a:r>
            <a:r>
              <a:rPr lang="en-US" dirty="0">
                <a:latin typeface="Arial Nova" panose="020B0504020202020204" pitchFamily="34" charset="0"/>
              </a:rPr>
              <a:t>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C920BF-B429-4E9C-834A-C3C20EB772BA}"/>
              </a:ext>
            </a:extLst>
          </p:cNvPr>
          <p:cNvSpPr txBox="1"/>
          <p:nvPr/>
        </p:nvSpPr>
        <p:spPr>
          <a:xfrm>
            <a:off x="3938318" y="2742802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4.3</a:t>
            </a:r>
            <a:r>
              <a:rPr lang="el-GR" dirty="0">
                <a:latin typeface="Arial Nova" panose="020B0504020202020204" pitchFamily="34" charset="0"/>
              </a:rPr>
              <a:t>μ</a:t>
            </a:r>
            <a:r>
              <a:rPr lang="en-US" dirty="0">
                <a:latin typeface="Arial Nova" panose="020B0504020202020204" pitchFamily="34" charset="0"/>
              </a:rPr>
              <a:t>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FD7D74-68B2-4B80-B458-FBDD4B8E37FC}"/>
              </a:ext>
            </a:extLst>
          </p:cNvPr>
          <p:cNvSpPr txBox="1"/>
          <p:nvPr/>
        </p:nvSpPr>
        <p:spPr>
          <a:xfrm>
            <a:off x="5274941" y="342118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3.3</a:t>
            </a:r>
            <a:r>
              <a:rPr lang="el-GR" dirty="0">
                <a:latin typeface="Arial Nova" panose="020B0504020202020204" pitchFamily="34" charset="0"/>
              </a:rPr>
              <a:t>μ</a:t>
            </a:r>
            <a:r>
              <a:rPr lang="en-US" dirty="0">
                <a:latin typeface="Arial Nova" panose="020B0504020202020204" pitchFamily="34" charset="0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01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AA85723-3C5D-42F4-9588-42992F20F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61" y="643466"/>
            <a:ext cx="991547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3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92321D-0A4B-4E90-99AE-E169B59D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891" y="643466"/>
            <a:ext cx="7348217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61CE80-E237-4CF6-BE90-0F924E923296}"/>
              </a:ext>
            </a:extLst>
          </p:cNvPr>
          <p:cNvSpPr txBox="1"/>
          <p:nvPr/>
        </p:nvSpPr>
        <p:spPr>
          <a:xfrm>
            <a:off x="254833" y="3957404"/>
            <a:ext cx="290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Whole-cell recordings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96C345-79A1-4C1C-8995-786375B2BF93}"/>
              </a:ext>
            </a:extLst>
          </p:cNvPr>
          <p:cNvSpPr txBox="1"/>
          <p:nvPr/>
        </p:nvSpPr>
        <p:spPr>
          <a:xfrm>
            <a:off x="3931432" y="6094611"/>
            <a:ext cx="4329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Adaptation is voltage dependent.</a:t>
            </a:r>
          </a:p>
        </p:txBody>
      </p:sp>
    </p:spTree>
    <p:extLst>
      <p:ext uri="{BB962C8B-B14F-4D97-AF65-F5344CB8AC3E}">
        <p14:creationId xmlns:p14="http://schemas.microsoft.com/office/powerpoint/2010/main" val="3188211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65F614E-4B93-4D1A-BB72-9C54BA7AB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791923"/>
              </p:ext>
            </p:extLst>
          </p:nvPr>
        </p:nvGraphicFramePr>
        <p:xfrm>
          <a:off x="1216701" y="719665"/>
          <a:ext cx="9758598" cy="449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299">
                  <a:extLst>
                    <a:ext uri="{9D8B030D-6E8A-4147-A177-3AD203B41FA5}">
                      <a16:colId xmlns:a16="http://schemas.microsoft.com/office/drawing/2014/main" xmlns="" val="1060349624"/>
                    </a:ext>
                  </a:extLst>
                </a:gridCol>
                <a:gridCol w="4879299">
                  <a:extLst>
                    <a:ext uri="{9D8B030D-6E8A-4147-A177-3AD203B41FA5}">
                      <a16:colId xmlns:a16="http://schemas.microsoft.com/office/drawing/2014/main" xmlns="" val="3405447020"/>
                    </a:ext>
                  </a:extLst>
                </a:gridCol>
              </a:tblGrid>
              <a:tr h="16423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Assessed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Mean lytic tension (</a:t>
                      </a:r>
                      <a:r>
                        <a:rPr lang="en-US" sz="3200" dirty="0" err="1"/>
                        <a:t>mN</a:t>
                      </a:r>
                      <a:r>
                        <a:rPr lang="en-US" sz="3200" dirty="0"/>
                        <a:t>/m)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21062071"/>
                  </a:ext>
                </a:extLst>
              </a:tr>
              <a:tr h="951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Phospholipid vesicles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3-4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03928567"/>
                  </a:ext>
                </a:extLst>
              </a:tr>
              <a:tr h="951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Erythrocytes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6-12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98328083"/>
                  </a:ext>
                </a:extLst>
              </a:tr>
              <a:tr h="951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Yeast </a:t>
                      </a:r>
                      <a:r>
                        <a:rPr lang="en-US" sz="2800" dirty="0" err="1"/>
                        <a:t>spheroplasts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6-11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205523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9A1076-315C-444D-A41C-721CB3F192C6}"/>
              </a:ext>
            </a:extLst>
          </p:cNvPr>
          <p:cNvSpPr txBox="1"/>
          <p:nvPr/>
        </p:nvSpPr>
        <p:spPr>
          <a:xfrm>
            <a:off x="1318442" y="5216581"/>
            <a:ext cx="955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There probably is a parallel elastic element stabilizing the yeast membrane.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5A5BBC-E0F2-4DD5-902F-12D483DF7A4A}"/>
              </a:ext>
            </a:extLst>
          </p:cNvPr>
          <p:cNvSpPr txBox="1"/>
          <p:nvPr/>
        </p:nvSpPr>
        <p:spPr>
          <a:xfrm>
            <a:off x="1528700" y="5678246"/>
            <a:ext cx="913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internal concentrations of Cl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 or Ca</a:t>
            </a:r>
            <a:r>
              <a:rPr lang="en-US" sz="2400" baseline="30000" dirty="0">
                <a:solidFill>
                  <a:srgbClr val="FF0000"/>
                </a:solidFill>
              </a:rPr>
              <a:t>2+</a:t>
            </a:r>
            <a:r>
              <a:rPr lang="en-US" sz="2400" dirty="0">
                <a:solidFill>
                  <a:srgbClr val="FF0000"/>
                </a:solidFill>
              </a:rPr>
              <a:t> halved the lytic tension. Adaptation in yeast was rarely observed under high Ca</a:t>
            </a:r>
            <a:r>
              <a:rPr lang="en-US" sz="2400" baseline="30000" dirty="0">
                <a:solidFill>
                  <a:srgbClr val="FF0000"/>
                </a:solidFill>
              </a:rPr>
              <a:t>2+</a:t>
            </a:r>
            <a:r>
              <a:rPr lang="en-US" sz="2400" dirty="0">
                <a:solidFill>
                  <a:srgbClr val="FF0000"/>
                </a:solidFill>
              </a:rPr>
              <a:t> conditions.</a:t>
            </a:r>
          </a:p>
        </p:txBody>
      </p:sp>
    </p:spTree>
    <p:extLst>
      <p:ext uri="{BB962C8B-B14F-4D97-AF65-F5344CB8AC3E}">
        <p14:creationId xmlns:p14="http://schemas.microsoft.com/office/powerpoint/2010/main" val="2457353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Piezo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90688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/>
              <a:t>Piezo proteins are a family of functionally diverse </a:t>
            </a:r>
            <a:r>
              <a:rPr lang="en-US" sz="3600" dirty="0" err="1"/>
              <a:t>mechanosensititive</a:t>
            </a:r>
            <a:r>
              <a:rPr lang="en-US" sz="3600" dirty="0"/>
              <a:t>  non-selective cation channels. </a:t>
            </a:r>
          </a:p>
          <a:p>
            <a:r>
              <a:rPr lang="en-US" sz="3600" dirty="0"/>
              <a:t>Piezo1 (isolated from Neuro2A cells)  ~2500 amino acids long with 38 transmembrane regions assembling into a trimer (</a:t>
            </a:r>
            <a:r>
              <a:rPr lang="en-US" sz="3600" dirty="0" err="1"/>
              <a:t>Patapoutian</a:t>
            </a:r>
            <a:r>
              <a:rPr lang="en-US" sz="3600" dirty="0"/>
              <a:t> group, 2016).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7311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18 at 6.10.47 PM.png">
            <a:extLst>
              <a:ext uri="{FF2B5EF4-FFF2-40B4-BE49-F238E27FC236}">
                <a16:creationId xmlns:a16="http://schemas.microsoft.com/office/drawing/2014/main" xmlns="" id="{9DFAF258-B623-4506-A6C5-26908757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60" y="643466"/>
            <a:ext cx="6105279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0E0FE7-63EF-4871-BB2B-6B8CA16C844C}"/>
              </a:ext>
            </a:extLst>
          </p:cNvPr>
          <p:cNvSpPr txBox="1"/>
          <p:nvPr/>
        </p:nvSpPr>
        <p:spPr>
          <a:xfrm>
            <a:off x="9148639" y="5700498"/>
            <a:ext cx="261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Guo</a:t>
            </a:r>
            <a:r>
              <a:rPr lang="en-US" dirty="0"/>
              <a:t> &amp; MacKinnon, 2017)</a:t>
            </a:r>
          </a:p>
        </p:txBody>
      </p:sp>
    </p:spTree>
    <p:extLst>
      <p:ext uri="{BB962C8B-B14F-4D97-AF65-F5344CB8AC3E}">
        <p14:creationId xmlns:p14="http://schemas.microsoft.com/office/powerpoint/2010/main" val="1672911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Piezo1 Topology</a:t>
            </a:r>
          </a:p>
        </p:txBody>
      </p:sp>
      <p:pic>
        <p:nvPicPr>
          <p:cNvPr id="4" name="Picture 3" descr="Screen Shot 2018-10-18 at 6.29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53" y="1401142"/>
            <a:ext cx="7281589" cy="4598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44534" y="6375163"/>
            <a:ext cx="261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Guo</a:t>
            </a:r>
            <a:r>
              <a:rPr lang="en-US" dirty="0"/>
              <a:t> &amp; MacKinnon, 2017)</a:t>
            </a:r>
          </a:p>
        </p:txBody>
      </p:sp>
    </p:spTree>
    <p:extLst>
      <p:ext uri="{BB962C8B-B14F-4D97-AF65-F5344CB8AC3E}">
        <p14:creationId xmlns:p14="http://schemas.microsoft.com/office/powerpoint/2010/main" val="3999622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26CB8C-E63E-4ACB-8F89-6781A295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Biophysical properties of Piezo channels</a:t>
            </a:r>
          </a:p>
        </p:txBody>
      </p:sp>
      <p:pic>
        <p:nvPicPr>
          <p:cNvPr id="14" name="Picture 13" descr="Screen Shot 2018-10-18 at 6.10.47 PM.png">
            <a:extLst>
              <a:ext uri="{FF2B5EF4-FFF2-40B4-BE49-F238E27FC236}">
                <a16:creationId xmlns:a16="http://schemas.microsoft.com/office/drawing/2014/main" xmlns="" id="{BF60F4DD-D548-4550-B62B-41A5E9B8D1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4" r="50000"/>
          <a:stretch/>
        </p:blipFill>
        <p:spPr>
          <a:xfrm>
            <a:off x="5070179" y="397351"/>
            <a:ext cx="5975948" cy="6063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806248-23DD-46FC-A80C-0FE21BB7341C}"/>
              </a:ext>
            </a:extLst>
          </p:cNvPr>
          <p:cNvSpPr/>
          <p:nvPr/>
        </p:nvSpPr>
        <p:spPr>
          <a:xfrm>
            <a:off x="5070179" y="397351"/>
            <a:ext cx="603257" cy="662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665AE0-A7FA-4DA2-BD04-9DBC1366C5CC}"/>
              </a:ext>
            </a:extLst>
          </p:cNvPr>
          <p:cNvSpPr/>
          <p:nvPr/>
        </p:nvSpPr>
        <p:spPr>
          <a:xfrm>
            <a:off x="10744498" y="5798127"/>
            <a:ext cx="603257" cy="662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3E84342-7B70-4300-808F-A3223339C47F}"/>
              </a:ext>
            </a:extLst>
          </p:cNvPr>
          <p:cNvSpPr/>
          <p:nvPr/>
        </p:nvSpPr>
        <p:spPr>
          <a:xfrm>
            <a:off x="10519070" y="397351"/>
            <a:ext cx="603257" cy="662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D94475-A15A-43C2-990B-5A4A3D6D9FE2}"/>
              </a:ext>
            </a:extLst>
          </p:cNvPr>
          <p:cNvSpPr/>
          <p:nvPr/>
        </p:nvSpPr>
        <p:spPr>
          <a:xfrm>
            <a:off x="5079831" y="5673777"/>
            <a:ext cx="603257" cy="662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9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809DF6-6B88-45A4-9B6A-9AC35EE27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0531" r="29038" b="42700"/>
          <a:stretch/>
        </p:blipFill>
        <p:spPr>
          <a:xfrm>
            <a:off x="149164" y="407651"/>
            <a:ext cx="6307907" cy="201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59EA4-0366-4CF1-87F1-AE60FB626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38" t="50000" r="3308" b="14366"/>
          <a:stretch/>
        </p:blipFill>
        <p:spPr>
          <a:xfrm>
            <a:off x="6457071" y="407651"/>
            <a:ext cx="4951829" cy="60426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88401E-7925-479F-9086-E46F757EEF22}"/>
              </a:ext>
            </a:extLst>
          </p:cNvPr>
          <p:cNvSpPr/>
          <p:nvPr/>
        </p:nvSpPr>
        <p:spPr>
          <a:xfrm>
            <a:off x="361071" y="311397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0" i="0" dirty="0">
                <a:solidFill>
                  <a:srgbClr val="303030"/>
                </a:solidFill>
                <a:effectLst/>
                <a:latin typeface="Poppins"/>
              </a:rPr>
              <a:t>“Hirsch reckons that after 20 years of research, an h index of 20 is good, 40 is outstanding, and 60 is truly exceptional.”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84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D538D8-52DF-458A-807D-E950DDB7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Activation</a:t>
            </a:r>
          </a:p>
        </p:txBody>
      </p:sp>
      <p:pic>
        <p:nvPicPr>
          <p:cNvPr id="5" name="Picture 4" descr="Screen Shot 2018-10-18 at 10.30.37 PM.png">
            <a:extLst>
              <a:ext uri="{FF2B5EF4-FFF2-40B4-BE49-F238E27FC236}">
                <a16:creationId xmlns:a16="http://schemas.microsoft.com/office/drawing/2014/main" xmlns="" id="{8899FB09-3DDE-4DEE-9845-618A4C080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0"/>
          <a:stretch/>
        </p:blipFill>
        <p:spPr>
          <a:xfrm>
            <a:off x="3725253" y="1485847"/>
            <a:ext cx="4741493" cy="5056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4327503-ACE0-41CF-A211-69D5824A55A1}"/>
              </a:ext>
            </a:extLst>
          </p:cNvPr>
          <p:cNvSpPr txBox="1"/>
          <p:nvPr/>
        </p:nvSpPr>
        <p:spPr>
          <a:xfrm>
            <a:off x="9420044" y="6172617"/>
            <a:ext cx="234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(Lewis &amp; </a:t>
            </a:r>
            <a:r>
              <a:rPr lang="en-US" dirty="0" err="1"/>
              <a:t>Grandl</a:t>
            </a:r>
            <a:r>
              <a:rPr lang="en-US" dirty="0"/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178209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D538D8-52DF-458A-807D-E950DDB7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Inactivation</a:t>
            </a:r>
          </a:p>
        </p:txBody>
      </p:sp>
      <p:pic>
        <p:nvPicPr>
          <p:cNvPr id="2" name="Picture 1" descr="Screen Shot 2018-10-18 at 9.52.00 PM.png">
            <a:extLst>
              <a:ext uri="{FF2B5EF4-FFF2-40B4-BE49-F238E27FC236}">
                <a16:creationId xmlns:a16="http://schemas.microsoft.com/office/drawing/2014/main" xmlns="" id="{70B7D860-71FB-4125-9E55-2CBB4828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95672"/>
            <a:ext cx="10905066" cy="3353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43C9B6-C2F0-4316-AC47-75B5E08B3B60}"/>
              </a:ext>
            </a:extLst>
          </p:cNvPr>
          <p:cNvSpPr txBox="1"/>
          <p:nvPr/>
        </p:nvSpPr>
        <p:spPr>
          <a:xfrm>
            <a:off x="9801127" y="5733776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827254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4D538D8-52DF-458A-807D-E950DDB74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Inactivation</a:t>
            </a:r>
          </a:p>
        </p:txBody>
      </p:sp>
      <p:pic>
        <p:nvPicPr>
          <p:cNvPr id="5" name="Picture 4" descr="Screen Shot 2018-10-19 at 4.42.46 AM.png">
            <a:extLst>
              <a:ext uri="{FF2B5EF4-FFF2-40B4-BE49-F238E27FC236}">
                <a16:creationId xmlns:a16="http://schemas.microsoft.com/office/drawing/2014/main" xmlns="" id="{D6052E22-753F-4D86-BE5E-373989F97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248" y="1563391"/>
            <a:ext cx="5747491" cy="5086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EC3E10-5471-40A0-96FE-F4EAA1F8FA4D}"/>
              </a:ext>
            </a:extLst>
          </p:cNvPr>
          <p:cNvSpPr txBox="1"/>
          <p:nvPr/>
        </p:nvSpPr>
        <p:spPr>
          <a:xfrm>
            <a:off x="9035739" y="602158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420462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Single Charged Residue Confers Voltage Sensitivity</a:t>
            </a:r>
          </a:p>
        </p:txBody>
      </p:sp>
      <p:pic>
        <p:nvPicPr>
          <p:cNvPr id="4" name="Picture 3" descr="Screen Shot 2018-10-19 at 4.35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8195"/>
          <a:stretch/>
        </p:blipFill>
        <p:spPr>
          <a:xfrm>
            <a:off x="643467" y="2344813"/>
            <a:ext cx="10905066" cy="3055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A15BED-D24D-452D-8C13-6A2E8F795EFE}"/>
              </a:ext>
            </a:extLst>
          </p:cNvPr>
          <p:cNvSpPr txBox="1"/>
          <p:nvPr/>
        </p:nvSpPr>
        <p:spPr>
          <a:xfrm>
            <a:off x="9035739" y="602158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672448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Screen Shot 2018-10-19 at 4.48.13 AM.png">
            <a:extLst>
              <a:ext uri="{FF2B5EF4-FFF2-40B4-BE49-F238E27FC236}">
                <a16:creationId xmlns:a16="http://schemas.microsoft.com/office/drawing/2014/main" xmlns="" id="{CE884A58-16EE-4A78-8123-A23405EE6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78" r="-39578"/>
          <a:stretch>
            <a:fillRect/>
          </a:stretch>
        </p:blipFill>
        <p:spPr>
          <a:xfrm>
            <a:off x="314470" y="164058"/>
            <a:ext cx="11718203" cy="644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408501-A07C-40EC-BD75-3526013D2B0C}"/>
              </a:ext>
            </a:extLst>
          </p:cNvPr>
          <p:cNvSpPr txBox="1"/>
          <p:nvPr/>
        </p:nvSpPr>
        <p:spPr>
          <a:xfrm>
            <a:off x="9035739" y="602158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3922567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18 at 11.10.53 PM.png">
            <a:extLst>
              <a:ext uri="{FF2B5EF4-FFF2-40B4-BE49-F238E27FC236}">
                <a16:creationId xmlns:a16="http://schemas.microsoft.com/office/drawing/2014/main" xmlns="" id="{394E0666-6B44-449F-B693-EB17FAE88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41696"/>
            <a:ext cx="5291666" cy="5374607"/>
          </a:xfrm>
          <a:prstGeom prst="rect">
            <a:avLst/>
          </a:prstGeom>
        </p:spPr>
      </p:pic>
      <p:pic>
        <p:nvPicPr>
          <p:cNvPr id="2" name="Picture 1" descr="Screen Shot 2018-10-18 at 11.10.46 PM.png">
            <a:extLst>
              <a:ext uri="{FF2B5EF4-FFF2-40B4-BE49-F238E27FC236}">
                <a16:creationId xmlns:a16="http://schemas.microsoft.com/office/drawing/2014/main" xmlns="" id="{BB23C858-1BE8-4D8F-A313-4571E9F1C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81" y="643467"/>
            <a:ext cx="3844035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5681C6-4066-47C7-AEAE-5A27CD42E941}"/>
              </a:ext>
            </a:extLst>
          </p:cNvPr>
          <p:cNvSpPr txBox="1"/>
          <p:nvPr/>
        </p:nvSpPr>
        <p:spPr>
          <a:xfrm>
            <a:off x="9035739" y="602158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348566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073EF5-FE40-4390-B62A-865B6EBEA0D7}"/>
              </a:ext>
            </a:extLst>
          </p:cNvPr>
          <p:cNvSpPr/>
          <p:nvPr/>
        </p:nvSpPr>
        <p:spPr>
          <a:xfrm>
            <a:off x="489480" y="1124298"/>
            <a:ext cx="11213040" cy="4609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Permeable to monovalent ions (K</a:t>
            </a:r>
            <a:r>
              <a:rPr lang="en-US" sz="4000" baseline="30000" dirty="0"/>
              <a:t>+</a:t>
            </a:r>
            <a:r>
              <a:rPr lang="en-US" sz="4000" dirty="0"/>
              <a:t>, Na</a:t>
            </a:r>
            <a:r>
              <a:rPr lang="en-US" sz="4000" baseline="30000" dirty="0"/>
              <a:t>+</a:t>
            </a:r>
            <a:r>
              <a:rPr lang="en-US" sz="4000" dirty="0"/>
              <a:t>, Cs</a:t>
            </a:r>
            <a:r>
              <a:rPr lang="en-US" sz="4000" baseline="30000" dirty="0"/>
              <a:t>+</a:t>
            </a:r>
            <a:r>
              <a:rPr lang="en-US" sz="4000" dirty="0"/>
              <a:t>, Li</a:t>
            </a:r>
            <a:r>
              <a:rPr lang="en-US" sz="4000" baseline="30000" dirty="0"/>
              <a:t>+</a:t>
            </a:r>
            <a:r>
              <a:rPr lang="en-US" sz="4000" dirty="0"/>
              <a:t>), with Li</a:t>
            </a:r>
            <a:r>
              <a:rPr lang="en-US" sz="4000" baseline="30000" dirty="0"/>
              <a:t>+</a:t>
            </a:r>
            <a:r>
              <a:rPr lang="en-US" sz="4000" dirty="0"/>
              <a:t> having the lowest permeability, and most divalent ions (Ba</a:t>
            </a:r>
            <a:r>
              <a:rPr lang="en-US" sz="4000" baseline="30000" dirty="0"/>
              <a:t>2+</a:t>
            </a:r>
            <a:r>
              <a:rPr lang="en-US" sz="4000" dirty="0"/>
              <a:t>, Ca</a:t>
            </a:r>
            <a:r>
              <a:rPr lang="en-US" sz="4000" baseline="30000" dirty="0"/>
              <a:t>2+</a:t>
            </a:r>
            <a:r>
              <a:rPr lang="en-US" sz="4000" dirty="0"/>
              <a:t> and Mg</a:t>
            </a:r>
            <a:r>
              <a:rPr lang="en-US" sz="4000" baseline="30000" dirty="0"/>
              <a:t>2+</a:t>
            </a:r>
            <a:r>
              <a:rPr lang="en-US" sz="4000" dirty="0"/>
              <a:t>), but not to Mn</a:t>
            </a:r>
            <a:r>
              <a:rPr lang="en-US" sz="4000" baseline="30000" dirty="0"/>
              <a:t>2+</a:t>
            </a:r>
            <a:r>
              <a:rPr lang="en-US" sz="40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 Weakly permeable to organic cations TEA and TMA, suggesting pore size of   ̴8 </a:t>
            </a:r>
            <a:r>
              <a:rPr lang="en-US" sz="4000" dirty="0">
                <a:latin typeface="Arial Nova" panose="020B0504020202020204" pitchFamily="34" charset="0"/>
              </a:rPr>
              <a:t>Å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08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creen Shot 2018-10-18 at 5.25.17 PM.png">
            <a:extLst>
              <a:ext uri="{FF2B5EF4-FFF2-40B4-BE49-F238E27FC236}">
                <a16:creationId xmlns:a16="http://schemas.microsoft.com/office/drawing/2014/main" xmlns="" id="{A7A48D41-678A-4769-A1AD-70F44A74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4" b="-4396"/>
          <a:stretch/>
        </p:blipFill>
        <p:spPr>
          <a:xfrm>
            <a:off x="643467" y="1556296"/>
            <a:ext cx="10905066" cy="37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8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9061BB-5960-4D0C-BD85-B630582B35A1}"/>
              </a:ext>
            </a:extLst>
          </p:cNvPr>
          <p:cNvSpPr/>
          <p:nvPr/>
        </p:nvSpPr>
        <p:spPr>
          <a:xfrm>
            <a:off x="517161" y="1420866"/>
            <a:ext cx="10836639" cy="519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gene encoding the mechanosensitive protein must be expressed in mechanosensitive cells.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Deletion of the gene should abolish </a:t>
            </a:r>
            <a:r>
              <a:rPr lang="en-US" sz="2800" dirty="0" err="1"/>
              <a:t>mechanosensitivity</a:t>
            </a:r>
            <a:r>
              <a:rPr lang="en-US" sz="2800" dirty="0"/>
              <a:t> without loss of other cellular functions.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candidate mechanosensitive protein should contain a pore forming subunit.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Mutations in critical domains should alter pore properties of the mechanical currents.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EB5D452-6162-44F6-A61F-824EA4EDE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Criteria of a mechanosensitive ion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2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Confirmation of Piezo1 Current</a:t>
            </a:r>
          </a:p>
        </p:txBody>
      </p:sp>
      <p:pic>
        <p:nvPicPr>
          <p:cNvPr id="3" name="Picture 2" descr="Figure1.jpeg">
            <a:extLst>
              <a:ext uri="{FF2B5EF4-FFF2-40B4-BE49-F238E27FC236}">
                <a16:creationId xmlns:a16="http://schemas.microsoft.com/office/drawing/2014/main" xmlns="" id="{7168EDE0-4956-4BA2-95EA-DFEFD936A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91313"/>
            <a:ext cx="10905066" cy="436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8E1A14BE-B3B3-429D-BBD5-7DB7CA95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are mechanosensitive channels?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CB40E21-1509-4F64-B40B-515A1759F537}"/>
              </a:ext>
            </a:extLst>
          </p:cNvPr>
          <p:cNvSpPr/>
          <p:nvPr/>
        </p:nvSpPr>
        <p:spPr>
          <a:xfrm>
            <a:off x="4501661" y="1810257"/>
            <a:ext cx="68902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Mechanosensitive (MS) ion channels are the fastest primary </a:t>
            </a:r>
            <a:r>
              <a:rPr lang="en-US" sz="3200" b="1" dirty="0">
                <a:solidFill>
                  <a:srgbClr val="1314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vxrvAdvTT3713a231"/>
              </a:rPr>
              <a:t>mechano-electrical transducers</a:t>
            </a:r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, which couple mechanical stimuli to intracellular signaling pathways on a submillisecond time scale.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38901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Osmotic Gradient Stimulation </a:t>
            </a:r>
            <a:endParaRPr lang="en-US" sz="3200" b="1" kern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Shot 2018-10-18 at 5.19.29 PM.png">
            <a:extLst>
              <a:ext uri="{FF2B5EF4-FFF2-40B4-BE49-F238E27FC236}">
                <a16:creationId xmlns:a16="http://schemas.microsoft.com/office/drawing/2014/main" xmlns="" id="{4EA82886-AF02-4D30-AC2D-AEAAD554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38" b="55034"/>
          <a:stretch/>
        </p:blipFill>
        <p:spPr>
          <a:xfrm>
            <a:off x="766394" y="1467297"/>
            <a:ext cx="4821381" cy="5157546"/>
          </a:xfrm>
          <a:prstGeom prst="rect">
            <a:avLst/>
          </a:prstGeom>
        </p:spPr>
      </p:pic>
      <p:pic>
        <p:nvPicPr>
          <p:cNvPr id="6" name="Picture 5" descr="Screen Shot 2018-10-18 at 5.19.29 PM.png">
            <a:extLst>
              <a:ext uri="{FF2B5EF4-FFF2-40B4-BE49-F238E27FC236}">
                <a16:creationId xmlns:a16="http://schemas.microsoft.com/office/drawing/2014/main" xmlns="" id="{E1E323EC-7E3D-4D11-A6CF-BADF1C72C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6" r="54138" b="16836"/>
          <a:stretch/>
        </p:blipFill>
        <p:spPr>
          <a:xfrm>
            <a:off x="5767658" y="1538006"/>
            <a:ext cx="5519936" cy="5016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84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Osmotic Gradient Stimulation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10-18 at 5.19.29 PM.png">
            <a:extLst>
              <a:ext uri="{FF2B5EF4-FFF2-40B4-BE49-F238E27FC236}">
                <a16:creationId xmlns:a16="http://schemas.microsoft.com/office/drawing/2014/main" xmlns="" id="{5C3B387C-64D0-49DD-9578-DBA191BCF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8" b="59803"/>
          <a:stretch/>
        </p:blipFill>
        <p:spPr>
          <a:xfrm>
            <a:off x="839449" y="1643972"/>
            <a:ext cx="5696262" cy="4686897"/>
          </a:xfrm>
          <a:prstGeom prst="rect">
            <a:avLst/>
          </a:prstGeom>
        </p:spPr>
      </p:pic>
      <p:pic>
        <p:nvPicPr>
          <p:cNvPr id="9" name="Picture 8" descr="Screen Shot 2018-10-18 at 5.19.29 PM.png">
            <a:extLst>
              <a:ext uri="{FF2B5EF4-FFF2-40B4-BE49-F238E27FC236}">
                <a16:creationId xmlns:a16="http://schemas.microsoft.com/office/drawing/2014/main" xmlns="" id="{DFBEFD42-A738-486A-B14D-CE58EFA1E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8" t="40197" b="15886"/>
          <a:stretch/>
        </p:blipFill>
        <p:spPr>
          <a:xfrm>
            <a:off x="5916295" y="1629425"/>
            <a:ext cx="5851162" cy="52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589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Activation by solvent injection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 descr="Screen Shot 2018-10-18 at 5.18.54 PM.png">
            <a:extLst>
              <a:ext uri="{FF2B5EF4-FFF2-40B4-BE49-F238E27FC236}">
                <a16:creationId xmlns:a16="http://schemas.microsoft.com/office/drawing/2014/main" xmlns="" id="{CFF891A9-975E-48A3-B1E3-7612DEFBF6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r="-930" b="45186"/>
          <a:stretch/>
        </p:blipFill>
        <p:spPr>
          <a:xfrm>
            <a:off x="1291652" y="1636967"/>
            <a:ext cx="9608696" cy="45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8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Activation by solvent injection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Screen Shot 2018-10-18 at 5.18.54 PM.png">
            <a:extLst>
              <a:ext uri="{FF2B5EF4-FFF2-40B4-BE49-F238E27FC236}">
                <a16:creationId xmlns:a16="http://schemas.microsoft.com/office/drawing/2014/main" xmlns="" id="{C037A1B5-8321-4C43-8C42-BC073E175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55961" r="-362" b="1096"/>
          <a:stretch/>
        </p:blipFill>
        <p:spPr>
          <a:xfrm>
            <a:off x="410377" y="1933731"/>
            <a:ext cx="11371245" cy="42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85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0-19 at 1.44.09 AM.png">
            <a:extLst>
              <a:ext uri="{FF2B5EF4-FFF2-40B4-BE49-F238E27FC236}">
                <a16:creationId xmlns:a16="http://schemas.microsoft.com/office/drawing/2014/main" xmlns="" id="{804B88D1-2427-4CEE-8C14-AB99FEF3C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61618"/>
            <a:ext cx="10905066" cy="43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05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Construction of DHBs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Screen Shot 2018-10-19 at 3.03.10 AM.png">
            <a:extLst>
              <a:ext uri="{FF2B5EF4-FFF2-40B4-BE49-F238E27FC236}">
                <a16:creationId xmlns:a16="http://schemas.microsoft.com/office/drawing/2014/main" xmlns="" id="{D729BFE5-2184-4436-986D-5847FBD44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b="-22348"/>
          <a:stretch/>
        </p:blipFill>
        <p:spPr>
          <a:xfrm>
            <a:off x="1153927" y="1396588"/>
            <a:ext cx="10418480" cy="2607622"/>
          </a:xfrm>
          <a:prstGeom prst="rect">
            <a:avLst/>
          </a:prstGeom>
        </p:spPr>
      </p:pic>
      <p:pic>
        <p:nvPicPr>
          <p:cNvPr id="9" name="Picture 8" descr="Screen Shot 2018-10-19 at 3.07.53 AM.png">
            <a:extLst>
              <a:ext uri="{FF2B5EF4-FFF2-40B4-BE49-F238E27FC236}">
                <a16:creationId xmlns:a16="http://schemas.microsoft.com/office/drawing/2014/main" xmlns="" id="{2E96160D-8E1A-480F-9DEF-3553D5F5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14" y="4012495"/>
            <a:ext cx="8754571" cy="24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234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Novel investigation of MS channels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8-10-19 at 2.41.24 AM.png">
            <a:extLst>
              <a:ext uri="{FF2B5EF4-FFF2-40B4-BE49-F238E27FC236}">
                <a16:creationId xmlns:a16="http://schemas.microsoft.com/office/drawing/2014/main" xmlns="" id="{3CDECB5B-2A91-4CCA-B50C-9900CF218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3" y="1489170"/>
            <a:ext cx="9786681" cy="52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0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Activation of DHBs by buffer injection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8-10-19 at 3.12.49 AM.png">
            <a:extLst>
              <a:ext uri="{FF2B5EF4-FFF2-40B4-BE49-F238E27FC236}">
                <a16:creationId xmlns:a16="http://schemas.microsoft.com/office/drawing/2014/main" xmlns="" id="{4886D1C1-7CD7-4E8B-87C5-F5F6DB3D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87" y="1388303"/>
            <a:ext cx="9666825" cy="54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2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Quantifying channel activation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10-19 at 3.21.38 AM.png">
            <a:extLst>
              <a:ext uri="{FF2B5EF4-FFF2-40B4-BE49-F238E27FC236}">
                <a16:creationId xmlns:a16="http://schemas.microsoft.com/office/drawing/2014/main" xmlns="" id="{C8534209-3BFD-4511-B496-F1F3D07A6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2"/>
          <a:stretch/>
        </p:blipFill>
        <p:spPr>
          <a:xfrm>
            <a:off x="950728" y="1799989"/>
            <a:ext cx="10422531" cy="37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00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Model system of </a:t>
            </a:r>
            <a:r>
              <a:rPr lang="en-US" sz="3200" b="1" dirty="0" err="1">
                <a:solidFill>
                  <a:schemeClr val="bg1"/>
                </a:solidFill>
              </a:rPr>
              <a:t>mechanosensation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8-10-19 at 3.35.32 AM.png">
            <a:extLst>
              <a:ext uri="{FF2B5EF4-FFF2-40B4-BE49-F238E27FC236}">
                <a16:creationId xmlns:a16="http://schemas.microsoft.com/office/drawing/2014/main" xmlns="" id="{98AEBFEC-F068-4DC0-A961-79571ACE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3" y="1700861"/>
            <a:ext cx="4759450" cy="4962744"/>
          </a:xfrm>
          <a:prstGeom prst="rect">
            <a:avLst/>
          </a:prstGeom>
        </p:spPr>
      </p:pic>
      <p:pic>
        <p:nvPicPr>
          <p:cNvPr id="9" name="Picture 8" descr="Screen Shot 2018-10-19 at 3.35.44 AM.png">
            <a:extLst>
              <a:ext uri="{FF2B5EF4-FFF2-40B4-BE49-F238E27FC236}">
                <a16:creationId xmlns:a16="http://schemas.microsoft.com/office/drawing/2014/main" xmlns="" id="{FC7DF415-0C3E-4175-BBB8-8EC78FE19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/>
          <a:stretch/>
        </p:blipFill>
        <p:spPr>
          <a:xfrm>
            <a:off x="5941499" y="2099181"/>
            <a:ext cx="6127561" cy="41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xmlns="" id="{B547373F-AF2E-4907-B442-9F902B387F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B1766E8-55AD-4AFC-8967-C46AA7B1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Why should we care?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6A4630-9AF3-482A-B012-A7053F077171}"/>
              </a:ext>
            </a:extLst>
          </p:cNvPr>
          <p:cNvSpPr/>
          <p:nvPr/>
        </p:nvSpPr>
        <p:spPr>
          <a:xfrm>
            <a:off x="4685057" y="1905506"/>
            <a:ext cx="68926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Implicated in numerous </a:t>
            </a:r>
            <a:r>
              <a:rPr lang="en-US" sz="3200" b="1" dirty="0">
                <a:solidFill>
                  <a:srgbClr val="1314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vxrvAdvTT3713a231"/>
              </a:rPr>
              <a:t>mechanosensory transduction </a:t>
            </a:r>
            <a:r>
              <a:rPr lang="en-US" sz="3200" dirty="0">
                <a:solidFill>
                  <a:srgbClr val="131413"/>
                </a:solidFill>
                <a:latin typeface="SvvxrvAdvTT3713a231"/>
              </a:rPr>
              <a:t>processes ranging from cellular osmoregulation in bacteria to the senses of touch and hearing in animals and humans.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2949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Model system of </a:t>
            </a:r>
            <a:r>
              <a:rPr lang="en-US" sz="3200" b="1" dirty="0" err="1">
                <a:solidFill>
                  <a:schemeClr val="bg1"/>
                </a:solidFill>
              </a:rPr>
              <a:t>mechanosensation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8-10-19 at 3.42.24 AM.png">
            <a:extLst>
              <a:ext uri="{FF2B5EF4-FFF2-40B4-BE49-F238E27FC236}">
                <a16:creationId xmlns:a16="http://schemas.microsoft.com/office/drawing/2014/main" xmlns="" id="{C02FFD3A-7DCA-4325-87ED-FFFE4ED00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" y="1547366"/>
            <a:ext cx="11767457" cy="466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24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BC1D5-5113-4E4F-AF12-FFF2466C3A16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Model system of </a:t>
            </a:r>
            <a:r>
              <a:rPr lang="en-US" sz="3200" b="1" dirty="0" err="1">
                <a:solidFill>
                  <a:schemeClr val="bg1"/>
                </a:solidFill>
              </a:rPr>
              <a:t>mechanosensation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0BF592-BAB0-4710-90D3-D725776CF503}"/>
              </a:ext>
            </a:extLst>
          </p:cNvPr>
          <p:cNvSpPr/>
          <p:nvPr/>
        </p:nvSpPr>
        <p:spPr>
          <a:xfrm>
            <a:off x="5936105" y="6011056"/>
            <a:ext cx="3177915" cy="692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8-10-19 at 3.42.32 AM.png">
            <a:extLst>
              <a:ext uri="{FF2B5EF4-FFF2-40B4-BE49-F238E27FC236}">
                <a16:creationId xmlns:a16="http://schemas.microsoft.com/office/drawing/2014/main" xmlns="" id="{68F12890-1550-47AB-B434-927126329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6"/>
          <a:stretch/>
        </p:blipFill>
        <p:spPr>
          <a:xfrm>
            <a:off x="1160341" y="1516906"/>
            <a:ext cx="9551528" cy="484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6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ore&#10;&#10;Description generated with high confidence">
            <a:extLst>
              <a:ext uri="{FF2B5EF4-FFF2-40B4-BE49-F238E27FC236}">
                <a16:creationId xmlns:a16="http://schemas.microsoft.com/office/drawing/2014/main" xmlns="" id="{55F1695F-8093-4437-BA56-6B5E82A05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91" y="0"/>
            <a:ext cx="587584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FC567B-918C-47DA-B20C-32BC51EFC258}"/>
              </a:ext>
            </a:extLst>
          </p:cNvPr>
          <p:cNvSpPr/>
          <p:nvPr/>
        </p:nvSpPr>
        <p:spPr>
          <a:xfrm>
            <a:off x="986950" y="2247807"/>
            <a:ext cx="3347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MS channels?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63E282-C3A9-45F7-84E5-564C746D6224}"/>
              </a:ext>
            </a:extLst>
          </p:cNvPr>
          <p:cNvSpPr/>
          <p:nvPr/>
        </p:nvSpPr>
        <p:spPr>
          <a:xfrm>
            <a:off x="7347056" y="2875002"/>
            <a:ext cx="40336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04812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BB04F5-3850-4DDD-9DAA-A52E096A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36066"/>
            <a:ext cx="10905066" cy="31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2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5B98D7-3BC7-450B-8DC8-3BDBF2E0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34" y="319909"/>
            <a:ext cx="6797131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686BFA-879F-47DB-A074-0BDB9FCADAE3}"/>
              </a:ext>
            </a:extLst>
          </p:cNvPr>
          <p:cNvSpPr txBox="1"/>
          <p:nvPr/>
        </p:nvSpPr>
        <p:spPr>
          <a:xfrm>
            <a:off x="3224500" y="5735093"/>
            <a:ext cx="2419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Chang et al., 1998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CED6FA-0863-4C46-8251-E376F5B4DD2C}"/>
              </a:ext>
            </a:extLst>
          </p:cNvPr>
          <p:cNvSpPr txBox="1"/>
          <p:nvPr/>
        </p:nvSpPr>
        <p:spPr>
          <a:xfrm>
            <a:off x="6739534" y="5735093"/>
            <a:ext cx="2194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Bass et al., 2002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26087F-EB5D-47ED-97C8-7D898C784B1E}"/>
              </a:ext>
            </a:extLst>
          </p:cNvPr>
          <p:cNvSpPr txBox="1"/>
          <p:nvPr/>
        </p:nvSpPr>
        <p:spPr>
          <a:xfrm>
            <a:off x="999562" y="2580227"/>
            <a:ext cx="119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~75 </a:t>
            </a:r>
            <a:r>
              <a:rPr lang="en-US" sz="2400" dirty="0" err="1"/>
              <a:t>kDa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6DF55B-B84A-4C41-9E6B-40FA0649AD13}"/>
              </a:ext>
            </a:extLst>
          </p:cNvPr>
          <p:cNvSpPr txBox="1"/>
          <p:nvPr/>
        </p:nvSpPr>
        <p:spPr>
          <a:xfrm>
            <a:off x="9415939" y="2580227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~210 </a:t>
            </a:r>
            <a:r>
              <a:rPr lang="en-US" sz="2400" dirty="0" err="1"/>
              <a:t>kDa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69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77C3DD-6218-407D-9F4A-1D9CECAE8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403" y="643466"/>
            <a:ext cx="9923194" cy="557106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4C4A9F9-57C1-4564-BDCE-75B02E927E14}"/>
              </a:ext>
            </a:extLst>
          </p:cNvPr>
          <p:cNvSpPr/>
          <p:nvPr/>
        </p:nvSpPr>
        <p:spPr>
          <a:xfrm>
            <a:off x="1457739" y="3922643"/>
            <a:ext cx="1073426" cy="12589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7A6366D-0A16-49BD-98C3-320582CAEC91}"/>
              </a:ext>
            </a:extLst>
          </p:cNvPr>
          <p:cNvSpPr/>
          <p:nvPr/>
        </p:nvSpPr>
        <p:spPr>
          <a:xfrm>
            <a:off x="6692348" y="1378226"/>
            <a:ext cx="861391" cy="51683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913</Words>
  <Application>Microsoft Office PowerPoint</Application>
  <PresentationFormat>Widescreen</PresentationFormat>
  <Paragraphs>108</Paragraphs>
  <Slides>62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AdvOT1ef757c0</vt:lpstr>
      <vt:lpstr>AdvOT1ef757c0+fb</vt:lpstr>
      <vt:lpstr>Arial</vt:lpstr>
      <vt:lpstr>Arial Nova</vt:lpstr>
      <vt:lpstr>Calibri</vt:lpstr>
      <vt:lpstr>Calibri Light</vt:lpstr>
      <vt:lpstr>Cambria Math</vt:lpstr>
      <vt:lpstr>Montserrat</vt:lpstr>
      <vt:lpstr>Poppins</vt:lpstr>
      <vt:lpstr>SvvxrvAdvTT3713a231</vt:lpstr>
      <vt:lpstr>Office Theme</vt:lpstr>
      <vt:lpstr>Mechanosensitive channels</vt:lpstr>
      <vt:lpstr>PowerPoint Presentation</vt:lpstr>
      <vt:lpstr>PowerPoint Presentation</vt:lpstr>
      <vt:lpstr>PowerPoint Presentation</vt:lpstr>
      <vt:lpstr>What are mechanosensitive channels?</vt:lpstr>
      <vt:lpstr>Why should we care?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Bilayer reconstitution</vt:lpstr>
      <vt:lpstr>PowerPoint Presentation</vt:lpstr>
      <vt:lpstr>PowerPoint Presentation</vt:lpstr>
      <vt:lpstr>PowerPoint Presentation</vt:lpstr>
      <vt:lpstr>“Force from lipids”</vt:lpstr>
      <vt:lpstr>PowerPoint Presentation</vt:lpstr>
      <vt:lpstr>Transbilayer pressure profile</vt:lpstr>
      <vt:lpstr>PowerPoint Presentation</vt:lpstr>
      <vt:lpstr>PowerPoint Presentation</vt:lpstr>
      <vt:lpstr>Hydrophobic mismatch</vt:lpstr>
      <vt:lpstr>Hydrophobic mismatch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Piezo channels</vt:lpstr>
      <vt:lpstr>PowerPoint Presentation</vt:lpstr>
      <vt:lpstr>Piezo1 Topology</vt:lpstr>
      <vt:lpstr>Biophysical properties of Piezo channels</vt:lpstr>
      <vt:lpstr>Activation</vt:lpstr>
      <vt:lpstr>Inactivation</vt:lpstr>
      <vt:lpstr>Inactivation</vt:lpstr>
      <vt:lpstr>Single Charged Residue Confers Voltage Sensitivity</vt:lpstr>
      <vt:lpstr>PowerPoint Presentation</vt:lpstr>
      <vt:lpstr>PowerPoint Presentation</vt:lpstr>
      <vt:lpstr>PowerPoint Presentation</vt:lpstr>
      <vt:lpstr>PowerPoint Presentation</vt:lpstr>
      <vt:lpstr>Criteria of a mechanosensitive ion channel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Mechanosensitive channels</dc:title>
  <dc:creator>Daniel Landi Conde</dc:creator>
  <cp:lastModifiedBy>Debi</cp:lastModifiedBy>
  <cp:revision>32</cp:revision>
  <dcterms:created xsi:type="dcterms:W3CDTF">2018-10-19T09:33:56Z</dcterms:created>
  <dcterms:modified xsi:type="dcterms:W3CDTF">2018-11-05T21:47:29Z</dcterms:modified>
</cp:coreProperties>
</file>