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72" r:id="rId3"/>
    <p:sldId id="343" r:id="rId4"/>
    <p:sldId id="291" r:id="rId5"/>
    <p:sldId id="294" r:id="rId6"/>
    <p:sldId id="292" r:id="rId7"/>
    <p:sldId id="299" r:id="rId8"/>
    <p:sldId id="293" r:id="rId9"/>
    <p:sldId id="295" r:id="rId10"/>
    <p:sldId id="296" r:id="rId11"/>
    <p:sldId id="297" r:id="rId12"/>
    <p:sldId id="270" r:id="rId13"/>
    <p:sldId id="275" r:id="rId14"/>
    <p:sldId id="319" r:id="rId15"/>
    <p:sldId id="320" r:id="rId16"/>
    <p:sldId id="321" r:id="rId17"/>
    <p:sldId id="322" r:id="rId18"/>
    <p:sldId id="323" r:id="rId19"/>
    <p:sldId id="324" r:id="rId20"/>
    <p:sldId id="325" r:id="rId21"/>
    <p:sldId id="326" r:id="rId22"/>
    <p:sldId id="327" r:id="rId23"/>
    <p:sldId id="328" r:id="rId24"/>
    <p:sldId id="329" r:id="rId25"/>
    <p:sldId id="279" r:id="rId26"/>
    <p:sldId id="313" r:id="rId27"/>
    <p:sldId id="281" r:id="rId28"/>
    <p:sldId id="300" r:id="rId29"/>
    <p:sldId id="314" r:id="rId30"/>
    <p:sldId id="301" r:id="rId31"/>
    <p:sldId id="286" r:id="rId32"/>
    <p:sldId id="288" r:id="rId33"/>
    <p:sldId id="305" r:id="rId34"/>
    <p:sldId id="304" r:id="rId35"/>
    <p:sldId id="306" r:id="rId36"/>
    <p:sldId id="278" r:id="rId37"/>
    <p:sldId id="264" r:id="rId38"/>
    <p:sldId id="268" r:id="rId39"/>
    <p:sldId id="269" r:id="rId40"/>
    <p:sldId id="334" r:id="rId41"/>
    <p:sldId id="271" r:id="rId42"/>
    <p:sldId id="273" r:id="rId43"/>
    <p:sldId id="335" r:id="rId44"/>
    <p:sldId id="257" r:id="rId45"/>
    <p:sldId id="263" r:id="rId46"/>
    <p:sldId id="259" r:id="rId47"/>
    <p:sldId id="274" r:id="rId48"/>
    <p:sldId id="260" r:id="rId49"/>
    <p:sldId id="336" r:id="rId50"/>
    <p:sldId id="261" r:id="rId51"/>
    <p:sldId id="337" r:id="rId52"/>
    <p:sldId id="338" r:id="rId53"/>
    <p:sldId id="339" r:id="rId54"/>
    <p:sldId id="340" r:id="rId55"/>
    <p:sldId id="341" r:id="rId56"/>
    <p:sldId id="342" r:id="rId57"/>
    <p:sldId id="284" r:id="rId58"/>
  </p:sldIdLst>
  <p:sldSz cx="9144000" cy="6858000" type="screen4x3"/>
  <p:notesSz cx="6858000" cy="9144000"/>
  <p:custDataLst>
    <p:tags r:id="rId6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632031"/>
    <a:srgbClr val="C483C0"/>
    <a:srgbClr val="BFB690"/>
    <a:srgbClr val="DFD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7" autoAdjust="0"/>
    <p:restoredTop sz="82045" autoAdjust="0"/>
  </p:normalViewPr>
  <p:slideViewPr>
    <p:cSldViewPr>
      <p:cViewPr varScale="1">
        <p:scale>
          <a:sx n="41" d="100"/>
          <a:sy n="41" d="100"/>
        </p:scale>
        <p:origin x="1520" y="20"/>
      </p:cViewPr>
      <p:guideLst>
        <p:guide orient="horz" pos="2160"/>
        <p:guide pos="2880"/>
      </p:guideLst>
    </p:cSldViewPr>
  </p:slideViewPr>
  <p:outlineViewPr>
    <p:cViewPr>
      <p:scale>
        <a:sx n="33" d="100"/>
        <a:sy n="33" d="100"/>
      </p:scale>
      <p:origin x="0" y="14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C74F0C-4D86-9346-89D6-F8DBD13BE290}" type="datetime1">
              <a:rPr lang="en-US"/>
              <a:pPr>
                <a:defRPr/>
              </a:pPr>
              <a:t>11/20/2018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2A969B5-C583-DA4C-AFB2-B38E830ADA22}" type="slidenum">
              <a:rPr lang="en-US"/>
              <a:pPr>
                <a:defRPr/>
              </a:pPr>
              <a:t>‹#›</a:t>
            </a:fld>
            <a:endParaRPr lang="en-US"/>
          </a:p>
        </p:txBody>
      </p:sp>
    </p:spTree>
    <p:extLst>
      <p:ext uri="{BB962C8B-B14F-4D97-AF65-F5344CB8AC3E}">
        <p14:creationId xmlns:p14="http://schemas.microsoft.com/office/powerpoint/2010/main" val="213340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FF45-E87C-4B16-83B0-701DDEC702AD}"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45B60-1029-436C-B55C-2B61AAE11B6B}" type="slidenum">
              <a:rPr lang="en-US" smtClean="0"/>
              <a:t>‹#›</a:t>
            </a:fld>
            <a:endParaRPr lang="en-US"/>
          </a:p>
        </p:txBody>
      </p:sp>
    </p:spTree>
    <p:extLst>
      <p:ext uri="{BB962C8B-B14F-4D97-AF65-F5344CB8AC3E}">
        <p14:creationId xmlns:p14="http://schemas.microsoft.com/office/powerpoint/2010/main" val="36426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Magic_angle_spinn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3</a:t>
            </a:fld>
            <a:endParaRPr lang="en-US"/>
          </a:p>
        </p:txBody>
      </p:sp>
    </p:spTree>
    <p:extLst>
      <p:ext uri="{BB962C8B-B14F-4D97-AF65-F5344CB8AC3E}">
        <p14:creationId xmlns:p14="http://schemas.microsoft.com/office/powerpoint/2010/main" val="353588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Known based on homology to the steroid binding regions of fungal sterol c7-c8 isomerases</a:t>
            </a:r>
          </a:p>
        </p:txBody>
      </p:sp>
      <p:sp>
        <p:nvSpPr>
          <p:cNvPr id="4" name="Slide Number Placeholder 3"/>
          <p:cNvSpPr>
            <a:spLocks noGrp="1"/>
          </p:cNvSpPr>
          <p:nvPr>
            <p:ph type="sldNum" sz="quarter" idx="5"/>
          </p:nvPr>
        </p:nvSpPr>
        <p:spPr/>
        <p:txBody>
          <a:bodyPr/>
          <a:lstStyle/>
          <a:p>
            <a:fld id="{9C145B60-1029-436C-B55C-2B61AAE11B6B}" type="slidenum">
              <a:rPr lang="en-US" smtClean="0"/>
              <a:t>16</a:t>
            </a:fld>
            <a:endParaRPr lang="en-US"/>
          </a:p>
        </p:txBody>
      </p:sp>
    </p:spTree>
    <p:extLst>
      <p:ext uri="{BB962C8B-B14F-4D97-AF65-F5344CB8AC3E}">
        <p14:creationId xmlns:p14="http://schemas.microsoft.com/office/powerpoint/2010/main" val="369282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1H, 15N TROSY-HSQC spectrum 600 </a:t>
            </a:r>
            <a:r>
              <a:rPr lang="en-US" dirty="0" err="1"/>
              <a:t>Mhz</a:t>
            </a:r>
            <a:r>
              <a:rPr lang="en-US" dirty="0"/>
              <a:t> - </a:t>
            </a:r>
            <a:r>
              <a:rPr lang="en-US" sz="1200" b="0" i="0" kern="1200" dirty="0">
                <a:solidFill>
                  <a:schemeClr val="tx1"/>
                </a:solidFill>
                <a:effectLst/>
                <a:latin typeface="+mn-lt"/>
                <a:ea typeface="+mn-ea"/>
                <a:cs typeface="+mn-cs"/>
              </a:rPr>
              <a:t>Transverse relaxation-optimized spectroscopy (TROSY) </a:t>
            </a:r>
            <a:r>
              <a:rPr lang="en-US" dirty="0"/>
              <a:t> Backbone amide resonance assignments are indicated </a:t>
            </a:r>
          </a:p>
          <a:p>
            <a:r>
              <a:rPr lang="en-US" sz="1200" b="0" i="0" kern="1200" dirty="0">
                <a:solidFill>
                  <a:schemeClr val="tx1"/>
                </a:solidFill>
                <a:effectLst/>
                <a:latin typeface="+mn-lt"/>
                <a:ea typeface="+mn-ea"/>
                <a:cs typeface="+mn-cs"/>
              </a:rPr>
              <a:t>HSQC (heteronuclear single quantum correlation) - Each signal in a HSQC spectrum represents a proton that is bound to a nitrogen atom</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19</a:t>
            </a:fld>
            <a:endParaRPr lang="en-US"/>
          </a:p>
        </p:txBody>
      </p:sp>
    </p:spTree>
    <p:extLst>
      <p:ext uri="{BB962C8B-B14F-4D97-AF65-F5344CB8AC3E}">
        <p14:creationId xmlns:p14="http://schemas.microsoft.com/office/powerpoint/2010/main" val="344527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20</a:t>
            </a:fld>
            <a:endParaRPr lang="en-US"/>
          </a:p>
        </p:txBody>
      </p:sp>
    </p:spTree>
    <p:extLst>
      <p:ext uri="{BB962C8B-B14F-4D97-AF65-F5344CB8AC3E}">
        <p14:creationId xmlns:p14="http://schemas.microsoft.com/office/powerpoint/2010/main" val="251908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Chemical shift-based secondary structure analysis of S1R(D35). In the top plot, the TALOS-N [26] outputs are shown, in which the magnitude of the black bars above or</a:t>
            </a:r>
          </a:p>
          <a:p>
            <a:r>
              <a:rPr lang="en-US" sz="1200" b="0" i="0" u="none" strike="noStrike" kern="1200" baseline="0" dirty="0">
                <a:solidFill>
                  <a:schemeClr val="tx1"/>
                </a:solidFill>
                <a:latin typeface="+mn-lt"/>
                <a:ea typeface="+mn-ea"/>
                <a:cs typeface="+mn-cs"/>
              </a:rPr>
              <a:t>red bars below zero on the y-axis indicate the propensities for a-helical or extended conformations, respectively, and the propensities for an unstructured coil conformation are shown as blue circles. In the bottom plot, the 13Ca chemical shift index is shown [45]. Above the top plot is shown schematically a summary of the a-helical (cylinders) or extended (arrow) regions.</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21</a:t>
            </a:fld>
            <a:endParaRPr lang="en-US"/>
          </a:p>
        </p:txBody>
      </p:sp>
    </p:spTree>
    <p:extLst>
      <p:ext uri="{BB962C8B-B14F-4D97-AF65-F5344CB8AC3E}">
        <p14:creationId xmlns:p14="http://schemas.microsoft.com/office/powerpoint/2010/main" val="393246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NOE Nuclear </a:t>
            </a:r>
            <a:r>
              <a:rPr lang="en-US" dirty="0" err="1"/>
              <a:t>Overhauser</a:t>
            </a:r>
            <a:r>
              <a:rPr lang="en-US" dirty="0"/>
              <a:t> Effect &gt; Dipolar coupling &gt; Intermolecular distances and molecular motion (essentially measures spatial proximity)</a:t>
            </a:r>
          </a:p>
          <a:p>
            <a:r>
              <a:rPr lang="en-US" dirty="0"/>
              <a:t>R2 = transverse relaxation time and R1 = longitudinal relaxation time</a:t>
            </a:r>
          </a:p>
          <a:p>
            <a:endParaRPr lang="en-US" dirty="0"/>
          </a:p>
          <a:p>
            <a:r>
              <a:rPr lang="en-US" sz="1200" b="0" i="0" u="none" strike="noStrike" kern="1200" baseline="0" dirty="0">
                <a:solidFill>
                  <a:schemeClr val="tx1"/>
                </a:solidFill>
                <a:latin typeface="+mn-lt"/>
                <a:ea typeface="+mn-ea"/>
                <a:cs typeface="+mn-cs"/>
              </a:rPr>
              <a:t>Small heteronuclear NOEs and low R2/R1 values were observed for a large number of residues within the region 140–165, indicating that the fast, picosecond to nanosecond time scale motions that were previously observed here for the isolated chaperone domain [21] are maintained in the longer construct. In addition, lower than average R2/R1 values were found in the loops between the cytosolic helices cH1 and cH2, and between cH2 and cH3, indicating flexibility.</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22</a:t>
            </a:fld>
            <a:endParaRPr lang="en-US"/>
          </a:p>
        </p:txBody>
      </p:sp>
    </p:spTree>
    <p:extLst>
      <p:ext uri="{BB962C8B-B14F-4D97-AF65-F5344CB8AC3E}">
        <p14:creationId xmlns:p14="http://schemas.microsoft.com/office/powerpoint/2010/main" val="231835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Assuming that lipids preferentially solvate the natively transmembrane regions of the protein, the predominant chemical shift perturbations are expected to</a:t>
            </a:r>
          </a:p>
          <a:p>
            <a:r>
              <a:rPr lang="en-US" sz="1200" b="0" i="0" u="none" strike="noStrike" kern="1200" baseline="0" dirty="0">
                <a:solidFill>
                  <a:schemeClr val="tx1"/>
                </a:solidFill>
                <a:latin typeface="+mn-lt"/>
                <a:ea typeface="+mn-ea"/>
                <a:cs typeface="+mn-cs"/>
              </a:rPr>
              <a:t>occur at the edges of the transmembrane domain, where the phosphocholine headgroup of DPC is replaced by the phosphatidylcholine headgroup of DPPC. Similar to regions with no lipid contact, few changes would be expected in the center of the transmembrane domain because the hydrocarbon chains of the lipid and</a:t>
            </a:r>
          </a:p>
          <a:p>
            <a:r>
              <a:rPr lang="en-US" sz="1200" b="0" i="0" u="none" strike="noStrike" kern="1200" baseline="0" dirty="0">
                <a:solidFill>
                  <a:schemeClr val="tx1"/>
                </a:solidFill>
                <a:latin typeface="+mn-lt"/>
                <a:ea typeface="+mn-ea"/>
                <a:cs typeface="+mn-cs"/>
              </a:rPr>
              <a:t>the detergent are chemically similar. Upon addition of DPPC, the largest clusters of perturbations were centered on residues 89 and 109, consistent with residues 91–107 forming the hydrophobic core of TM2.</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23</a:t>
            </a:fld>
            <a:endParaRPr lang="en-US"/>
          </a:p>
        </p:txBody>
      </p:sp>
    </p:spTree>
    <p:extLst>
      <p:ext uri="{BB962C8B-B14F-4D97-AF65-F5344CB8AC3E}">
        <p14:creationId xmlns:p14="http://schemas.microsoft.com/office/powerpoint/2010/main" val="293900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24</a:t>
            </a:fld>
            <a:endParaRPr lang="en-US"/>
          </a:p>
        </p:txBody>
      </p:sp>
    </p:spTree>
    <p:extLst>
      <p:ext uri="{BB962C8B-B14F-4D97-AF65-F5344CB8AC3E}">
        <p14:creationId xmlns:p14="http://schemas.microsoft.com/office/powerpoint/2010/main" val="1890749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Magic-angle spinning was first described in 1958 by Edward Raymond Andrew, A. Bradbury, and R. G. </a:t>
            </a:r>
            <a:r>
              <a:rPr lang="en-US" sz="1200" b="0" i="0" kern="1200" dirty="0" err="1">
                <a:solidFill>
                  <a:schemeClr val="tx1"/>
                </a:solidFill>
                <a:effectLst/>
                <a:latin typeface="+mn-lt"/>
                <a:ea typeface="+mn-ea"/>
                <a:cs typeface="+mn-cs"/>
              </a:rPr>
              <a:t>Eades</a:t>
            </a:r>
            <a:r>
              <a:rPr lang="en-US" sz="1200" b="0" i="0" u="none" strike="noStrike"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and independently in 1959 by I. J. Lowe.</a:t>
            </a:r>
            <a:r>
              <a:rPr lang="en-US" sz="1200" b="0" i="0" u="none" strike="noStrike" kern="1200" baseline="300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The name "magic-angle spinning" was coined in 1960 by Cornelis J. </a:t>
            </a:r>
            <a:r>
              <a:rPr lang="en-US" sz="1200" b="0" i="0" kern="1200" dirty="0" err="1">
                <a:solidFill>
                  <a:schemeClr val="tx1"/>
                </a:solidFill>
                <a:effectLst/>
                <a:latin typeface="+mn-lt"/>
                <a:ea typeface="+mn-ea"/>
                <a:cs typeface="+mn-cs"/>
              </a:rPr>
              <a:t>Gorter</a:t>
            </a:r>
            <a:r>
              <a:rPr lang="en-US" sz="1200" b="0" i="0" kern="1200" dirty="0">
                <a:solidFill>
                  <a:schemeClr val="tx1"/>
                </a:solidFill>
                <a:effectLst/>
                <a:latin typeface="+mn-lt"/>
                <a:ea typeface="+mn-ea"/>
                <a:cs typeface="+mn-cs"/>
              </a:rPr>
              <a:t> at the AMPERE congress in Pisa</a:t>
            </a:r>
            <a:endParaRPr lang="en-US" dirty="0"/>
          </a:p>
          <a:p>
            <a:endParaRPr lang="en-US" dirty="0"/>
          </a:p>
          <a:p>
            <a:r>
              <a:rPr lang="en-US" dirty="0"/>
              <a:t>1981 Paper: Since the isotropic average cos2 6^ = it follows from (1) that the isotropic average of the</a:t>
            </a:r>
          </a:p>
          <a:p>
            <a:r>
              <a:rPr lang="en-US" dirty="0"/>
              <a:t>dipolar Hamiltonian, «#d = 0, and rapid isotropic motion in fluids therefore eliminates the</a:t>
            </a:r>
          </a:p>
          <a:p>
            <a:r>
              <a:rPr lang="en-US" dirty="0"/>
              <a:t>dipolar interaction from the </a:t>
            </a:r>
            <a:r>
              <a:rPr lang="en-US" dirty="0" err="1"/>
              <a:t>n.m.r</a:t>
            </a:r>
            <a:r>
              <a:rPr lang="en-US" dirty="0"/>
              <a:t>. spectrum.</a:t>
            </a:r>
          </a:p>
        </p:txBody>
      </p:sp>
      <p:sp>
        <p:nvSpPr>
          <p:cNvPr id="4" name="Slide Number Placeholder 3"/>
          <p:cNvSpPr>
            <a:spLocks noGrp="1"/>
          </p:cNvSpPr>
          <p:nvPr>
            <p:ph type="sldNum" sz="quarter" idx="5"/>
          </p:nvPr>
        </p:nvSpPr>
        <p:spPr/>
        <p:txBody>
          <a:bodyPr/>
          <a:lstStyle/>
          <a:p>
            <a:fld id="{9C145B60-1029-436C-B55C-2B61AAE11B6B}" type="slidenum">
              <a:rPr lang="en-US" smtClean="0"/>
              <a:t>28</a:t>
            </a:fld>
            <a:endParaRPr lang="en-US"/>
          </a:p>
        </p:txBody>
      </p:sp>
    </p:spTree>
    <p:extLst>
      <p:ext uri="{BB962C8B-B14F-4D97-AF65-F5344CB8AC3E}">
        <p14:creationId xmlns:p14="http://schemas.microsoft.com/office/powerpoint/2010/main" val="297444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eliminate dipolar coupling and CSA</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29</a:t>
            </a:fld>
            <a:endParaRPr lang="en-US"/>
          </a:p>
        </p:txBody>
      </p:sp>
    </p:spTree>
    <p:extLst>
      <p:ext uri="{BB962C8B-B14F-4D97-AF65-F5344CB8AC3E}">
        <p14:creationId xmlns:p14="http://schemas.microsoft.com/office/powerpoint/2010/main" val="189602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Lange A, </a:t>
            </a:r>
            <a:r>
              <a:rPr lang="en-US" sz="1200" b="1" i="0" u="none" strike="noStrike" kern="1200" baseline="0" dirty="0" err="1">
                <a:solidFill>
                  <a:schemeClr val="tx1"/>
                </a:solidFill>
                <a:latin typeface="+mn-lt"/>
                <a:ea typeface="+mn-ea"/>
                <a:cs typeface="+mn-cs"/>
              </a:rPr>
              <a:t>Giller</a:t>
            </a:r>
            <a:r>
              <a:rPr lang="en-US" sz="1200" b="1" i="0" u="none" strike="noStrike" kern="1200" baseline="0" dirty="0">
                <a:solidFill>
                  <a:schemeClr val="tx1"/>
                </a:solidFill>
                <a:latin typeface="+mn-lt"/>
                <a:ea typeface="+mn-ea"/>
                <a:cs typeface="+mn-cs"/>
              </a:rPr>
              <a:t> K, Hornig S, Martin-</a:t>
            </a:r>
            <a:r>
              <a:rPr lang="en-US" sz="1200" b="1" i="0" u="none" strike="noStrike" kern="1200" baseline="0" dirty="0" err="1">
                <a:solidFill>
                  <a:schemeClr val="tx1"/>
                </a:solidFill>
                <a:latin typeface="+mn-lt"/>
                <a:ea typeface="+mn-ea"/>
                <a:cs typeface="+mn-cs"/>
              </a:rPr>
              <a:t>Eauclaire</a:t>
            </a:r>
            <a:r>
              <a:rPr lang="en-US" sz="1200" b="1" i="0" u="none" strike="noStrike" kern="1200" baseline="0" dirty="0">
                <a:solidFill>
                  <a:schemeClr val="tx1"/>
                </a:solidFill>
                <a:latin typeface="+mn-lt"/>
                <a:ea typeface="+mn-ea"/>
                <a:cs typeface="+mn-cs"/>
              </a:rPr>
              <a:t> MF, Pongs O, et al. 2006. Toxin-induced conformational</a:t>
            </a:r>
          </a:p>
          <a:p>
            <a:r>
              <a:rPr lang="en-US" sz="1200" b="1" i="0" u="none" strike="noStrike" kern="1200" baseline="0" dirty="0">
                <a:solidFill>
                  <a:schemeClr val="tx1"/>
                </a:solidFill>
                <a:latin typeface="+mn-lt"/>
                <a:ea typeface="+mn-ea"/>
                <a:cs typeface="+mn-cs"/>
              </a:rPr>
              <a:t>changes in a potassium channel revealed by solid-state NMR. </a:t>
            </a:r>
            <a:r>
              <a:rPr lang="en-US" sz="1200" b="1" i="1" u="none" strike="noStrike" kern="1200" baseline="0" dirty="0">
                <a:solidFill>
                  <a:schemeClr val="tx1"/>
                </a:solidFill>
                <a:latin typeface="+mn-lt"/>
                <a:ea typeface="+mn-ea"/>
                <a:cs typeface="+mn-cs"/>
              </a:rPr>
              <a:t>Nature </a:t>
            </a:r>
            <a:r>
              <a:rPr lang="en-US" sz="1200" b="1" i="0" u="none" strike="noStrike" kern="1200" baseline="0" dirty="0">
                <a:solidFill>
                  <a:schemeClr val="tx1"/>
                </a:solidFill>
                <a:latin typeface="+mn-lt"/>
                <a:ea typeface="+mn-ea"/>
                <a:cs typeface="+mn-cs"/>
              </a:rPr>
              <a:t>440:959–62</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30</a:t>
            </a:fld>
            <a:endParaRPr lang="en-US"/>
          </a:p>
        </p:txBody>
      </p:sp>
    </p:spTree>
    <p:extLst>
      <p:ext uri="{BB962C8B-B14F-4D97-AF65-F5344CB8AC3E}">
        <p14:creationId xmlns:p14="http://schemas.microsoft.com/office/powerpoint/2010/main" val="245691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Magnetic nuclei were able to absorb radio frequency energy when placed in a magnetic field of a strength that was specific to the nucleus. Upon absorption, the nuclei begin to resonate and different atoms within a molecule resonated at different frequencies. This observation allowed a detailed analysis of the structure of a molecule</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4</a:t>
            </a:fld>
            <a:endParaRPr lang="en-US"/>
          </a:p>
        </p:txBody>
      </p:sp>
    </p:spTree>
    <p:extLst>
      <p:ext uri="{BB962C8B-B14F-4D97-AF65-F5344CB8AC3E}">
        <p14:creationId xmlns:p14="http://schemas.microsoft.com/office/powerpoint/2010/main" val="16650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deg above the top, +30 deg along bottom</a:t>
            </a:r>
          </a:p>
          <a:p>
            <a:r>
              <a:rPr lang="en-US" dirty="0"/>
              <a:t>No change across top, coupling changes on the bottom indicate orientation changes</a:t>
            </a:r>
          </a:p>
        </p:txBody>
      </p:sp>
      <p:sp>
        <p:nvSpPr>
          <p:cNvPr id="4" name="Slide Number Placeholder 3"/>
          <p:cNvSpPr>
            <a:spLocks noGrp="1"/>
          </p:cNvSpPr>
          <p:nvPr>
            <p:ph type="sldNum" sz="quarter" idx="5"/>
          </p:nvPr>
        </p:nvSpPr>
        <p:spPr/>
        <p:txBody>
          <a:bodyPr/>
          <a:lstStyle/>
          <a:p>
            <a:fld id="{9C145B60-1029-436C-B55C-2B61AAE11B6B}" type="slidenum">
              <a:rPr lang="en-US" smtClean="0"/>
              <a:t>33</a:t>
            </a:fld>
            <a:endParaRPr lang="en-US"/>
          </a:p>
        </p:txBody>
      </p:sp>
    </p:spTree>
    <p:extLst>
      <p:ext uri="{BB962C8B-B14F-4D97-AF65-F5344CB8AC3E}">
        <p14:creationId xmlns:p14="http://schemas.microsoft.com/office/powerpoint/2010/main" val="3880402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Proton-conduction mechanism of the influenza M2 channel. At high pH, the four histidine rings pack in an edge-face stacked fashion, disrupting </a:t>
            </a:r>
            <a:r>
              <a:rPr lang="en-US" sz="1200" b="0" i="0" u="none" strike="noStrike" kern="1200" baseline="0" dirty="0" err="1">
                <a:solidFill>
                  <a:schemeClr val="tx1"/>
                </a:solidFill>
                <a:latin typeface="+mn-lt"/>
                <a:ea typeface="+mn-ea"/>
                <a:cs typeface="+mn-cs"/>
              </a:rPr>
              <a:t>Grotthuss</a:t>
            </a:r>
            <a:r>
              <a:rPr lang="en-US" sz="1200" b="0" i="0" u="none" strike="noStrike" kern="1200" baseline="0" dirty="0">
                <a:solidFill>
                  <a:schemeClr val="tx1"/>
                </a:solidFill>
                <a:latin typeface="+mn-lt"/>
                <a:ea typeface="+mn-ea"/>
                <a:cs typeface="+mn-cs"/>
              </a:rPr>
              <a:t> hopping. Upon multiple protonation, the cationic </a:t>
            </a:r>
            <a:r>
              <a:rPr lang="en-US" sz="1200" b="0" i="0" u="none" strike="noStrike" kern="1200" baseline="0" dirty="0" err="1">
                <a:solidFill>
                  <a:schemeClr val="tx1"/>
                </a:solidFill>
                <a:latin typeface="+mn-lt"/>
                <a:ea typeface="+mn-ea"/>
                <a:cs typeface="+mn-cs"/>
              </a:rPr>
              <a:t>histidines</a:t>
            </a:r>
            <a:r>
              <a:rPr lang="en-US" sz="1200" b="0" i="0" u="none" strike="noStrike" kern="1200" baseline="0" dirty="0">
                <a:solidFill>
                  <a:schemeClr val="tx1"/>
                </a:solidFill>
                <a:latin typeface="+mn-lt"/>
                <a:ea typeface="+mn-ea"/>
                <a:cs typeface="+mn-cs"/>
              </a:rPr>
              <a:t> undergo microsecond ring reorientations that shuttle protons into the virion.</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34</a:t>
            </a:fld>
            <a:endParaRPr lang="en-US"/>
          </a:p>
        </p:txBody>
      </p:sp>
    </p:spTree>
    <p:extLst>
      <p:ext uri="{BB962C8B-B14F-4D97-AF65-F5344CB8AC3E}">
        <p14:creationId xmlns:p14="http://schemas.microsoft.com/office/powerpoint/2010/main" val="4233906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GPCR G PROTEIN COUPLED RECEPTORS</a:t>
            </a:r>
          </a:p>
          <a:p>
            <a:r>
              <a:rPr lang="en-US" dirty="0" smtClean="0"/>
              <a:t>Voltage </a:t>
            </a:r>
            <a:r>
              <a:rPr lang="en-US" dirty="0"/>
              <a:t>gated anion channel</a:t>
            </a:r>
          </a:p>
          <a:p>
            <a:r>
              <a:rPr lang="en-US" sz="1200" b="0" i="0" kern="1200" dirty="0">
                <a:solidFill>
                  <a:schemeClr val="tx1"/>
                </a:solidFill>
                <a:effectLst/>
                <a:latin typeface="+mn-lt"/>
                <a:ea typeface="+mn-ea"/>
                <a:cs typeface="+mn-cs"/>
              </a:rPr>
              <a:t>Fusion of the human immunodeficiency virus (HIV) membrane and the host cell membrane is an initial step of infection of the host cell. Fusion is catalyzed by gp41, which is an integral membrane protein of HIV.</a:t>
            </a:r>
          </a:p>
          <a:p>
            <a:r>
              <a:rPr lang="en-US" sz="1200" b="0" i="0" u="none" strike="noStrike" kern="1200" baseline="0" dirty="0" err="1">
                <a:solidFill>
                  <a:schemeClr val="tx1"/>
                </a:solidFill>
                <a:latin typeface="+mn-lt"/>
                <a:ea typeface="+mn-ea"/>
                <a:cs typeface="+mn-cs"/>
              </a:rPr>
              <a:t>Phospholamban</a:t>
            </a:r>
            <a:r>
              <a:rPr lang="en-US" sz="1200" b="0" i="0" u="none" strike="noStrike" kern="1200" baseline="0" dirty="0">
                <a:solidFill>
                  <a:schemeClr val="tx1"/>
                </a:solidFill>
                <a:latin typeface="+mn-lt"/>
                <a:ea typeface="+mn-ea"/>
                <a:cs typeface="+mn-cs"/>
              </a:rPr>
              <a:t> (PLN) is a </a:t>
            </a:r>
            <a:r>
              <a:rPr lang="en-US" sz="1200" b="0" i="0" u="none" strike="noStrike" kern="1200" baseline="0" dirty="0" err="1">
                <a:solidFill>
                  <a:schemeClr val="tx1"/>
                </a:solidFill>
                <a:latin typeface="+mn-lt"/>
                <a:ea typeface="+mn-ea"/>
                <a:cs typeface="+mn-cs"/>
              </a:rPr>
              <a:t>smallmembrane</a:t>
            </a:r>
            <a:r>
              <a:rPr lang="en-US" sz="1200" b="0" i="0" u="none" strike="noStrike" kern="1200" baseline="0" dirty="0">
                <a:solidFill>
                  <a:schemeClr val="tx1"/>
                </a:solidFill>
                <a:latin typeface="+mn-lt"/>
                <a:ea typeface="+mn-ea"/>
                <a:cs typeface="+mn-cs"/>
              </a:rPr>
              <a:t> protein involved in the regulation of the cardiac cycle.</a:t>
            </a:r>
          </a:p>
          <a:p>
            <a:r>
              <a:rPr lang="en-US" sz="1200" b="0" i="0" u="none" strike="noStrike" kern="1200" baseline="0" dirty="0">
                <a:solidFill>
                  <a:schemeClr val="tx1"/>
                </a:solidFill>
                <a:effectLst/>
                <a:latin typeface="+mn-lt"/>
                <a:ea typeface="+mn-ea"/>
                <a:cs typeface="+mn-cs"/>
              </a:rPr>
              <a:t>OS – oriented sample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35</a:t>
            </a:fld>
            <a:endParaRPr lang="en-US"/>
          </a:p>
        </p:txBody>
      </p:sp>
    </p:spTree>
    <p:extLst>
      <p:ext uri="{BB962C8B-B14F-4D97-AF65-F5344CB8AC3E}">
        <p14:creationId xmlns:p14="http://schemas.microsoft.com/office/powerpoint/2010/main" val="4134624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F6ED77-83AC-1942-ADBE-437643A937E3}" type="slidenum">
              <a:rPr lang="en-US" smtClean="0"/>
              <a:t>38</a:t>
            </a:fld>
            <a:endParaRPr lang="en-US"/>
          </a:p>
        </p:txBody>
      </p:sp>
    </p:spTree>
    <p:extLst>
      <p:ext uri="{BB962C8B-B14F-4D97-AF65-F5344CB8AC3E}">
        <p14:creationId xmlns:p14="http://schemas.microsoft.com/office/powerpoint/2010/main" val="1755029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6ED77-83AC-1942-ADBE-437643A937E3}" type="slidenum">
              <a:rPr lang="en-US" smtClean="0"/>
              <a:t>40</a:t>
            </a:fld>
            <a:endParaRPr lang="en-US"/>
          </a:p>
        </p:txBody>
      </p:sp>
    </p:spTree>
    <p:extLst>
      <p:ext uri="{BB962C8B-B14F-4D97-AF65-F5344CB8AC3E}">
        <p14:creationId xmlns:p14="http://schemas.microsoft.com/office/powerpoint/2010/main" val="258932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human, following slide, how to model in a rat. </a:t>
            </a:r>
          </a:p>
        </p:txBody>
      </p:sp>
      <p:sp>
        <p:nvSpPr>
          <p:cNvPr id="4" name="Slide Number Placeholder 3"/>
          <p:cNvSpPr>
            <a:spLocks noGrp="1"/>
          </p:cNvSpPr>
          <p:nvPr>
            <p:ph type="sldNum" sz="quarter" idx="10"/>
          </p:nvPr>
        </p:nvSpPr>
        <p:spPr/>
        <p:txBody>
          <a:bodyPr/>
          <a:lstStyle/>
          <a:p>
            <a:fld id="{F0D2D9F8-A8F2-D84F-BEB9-236D78EFE6B1}" type="slidenum">
              <a:rPr lang="en-US" smtClean="0"/>
              <a:t>45</a:t>
            </a:fld>
            <a:endParaRPr lang="en-US"/>
          </a:p>
        </p:txBody>
      </p:sp>
    </p:spTree>
    <p:extLst>
      <p:ext uri="{BB962C8B-B14F-4D97-AF65-F5344CB8AC3E}">
        <p14:creationId xmlns:p14="http://schemas.microsoft.com/office/powerpoint/2010/main" val="296222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primary insults of diffuse axonal injury lead to disconnection or malfunction of neurons interconnection. This affects numerous functional areas of the brain. Usually, patients with diffuse axonal injury present with bilateral neurological examination deficits frequently affecting the frontal and temporal white matter, corpus callosum, and brainstem. The Adams classification of diffuse axonal injury utilizes pathophysiological lesions in the white matter tracts and clinical presentation.</a:t>
            </a:r>
          </a:p>
          <a:p>
            <a:endParaRPr lang="en-US" sz="1200" dirty="0"/>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46</a:t>
            </a:fld>
            <a:endParaRPr lang="en-US"/>
          </a:p>
        </p:txBody>
      </p:sp>
    </p:spTree>
    <p:extLst>
      <p:ext uri="{BB962C8B-B14F-4D97-AF65-F5344CB8AC3E}">
        <p14:creationId xmlns:p14="http://schemas.microsoft.com/office/powerpoint/2010/main" val="3696236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Sagittal</a:t>
            </a:r>
            <a:r>
              <a:rPr lang="en-US" baseline="0" dirty="0"/>
              <a:t> FLAIR</a:t>
            </a:r>
            <a:endParaRPr lang="en-US" dirty="0"/>
          </a:p>
          <a:p>
            <a:r>
              <a:rPr lang="en-US" dirty="0"/>
              <a:t>Axial</a:t>
            </a:r>
            <a:r>
              <a:rPr lang="en-US" baseline="0" dirty="0"/>
              <a:t> FLAIR</a:t>
            </a:r>
          </a:p>
          <a:p>
            <a:r>
              <a:rPr lang="en-US" baseline="0" dirty="0"/>
              <a:t>SWI</a:t>
            </a:r>
          </a:p>
          <a:p>
            <a:r>
              <a:rPr lang="en-US" baseline="0" dirty="0"/>
              <a:t>DWI</a:t>
            </a:r>
          </a:p>
        </p:txBody>
      </p:sp>
      <p:sp>
        <p:nvSpPr>
          <p:cNvPr id="4" name="Slide Number Placeholder 3"/>
          <p:cNvSpPr>
            <a:spLocks noGrp="1"/>
          </p:cNvSpPr>
          <p:nvPr>
            <p:ph type="sldNum" sz="quarter" idx="10"/>
          </p:nvPr>
        </p:nvSpPr>
        <p:spPr/>
        <p:txBody>
          <a:bodyPr/>
          <a:lstStyle/>
          <a:p>
            <a:fld id="{D97881A1-D9BA-C84E-9CFA-4F9E4AB760E7}" type="slidenum">
              <a:rPr lang="en-US" smtClean="0"/>
              <a:t>47</a:t>
            </a:fld>
            <a:endParaRPr lang="en-US"/>
          </a:p>
        </p:txBody>
      </p:sp>
    </p:spTree>
    <p:extLst>
      <p:ext uri="{BB962C8B-B14F-4D97-AF65-F5344CB8AC3E}">
        <p14:creationId xmlns:p14="http://schemas.microsoft.com/office/powerpoint/2010/main" val="155427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Diffuse axonal injury is more common among patients with severe</a:t>
            </a:r>
          </a:p>
          <a:p>
            <a:r>
              <a:rPr lang="en-US" dirty="0"/>
              <a:t>brain injury.</a:t>
            </a:r>
          </a:p>
          <a:p>
            <a:pPr marL="285750" indent="-285750">
              <a:buFont typeface="Arial"/>
              <a:buChar char="•"/>
            </a:pPr>
            <a:r>
              <a:rPr lang="en-US" dirty="0"/>
              <a:t> Psychiatric manifestations are associated with the presence</a:t>
            </a:r>
          </a:p>
          <a:p>
            <a:pPr marL="285750" indent="-285750">
              <a:buFont typeface="Arial"/>
              <a:buChar char="•"/>
            </a:pPr>
            <a:r>
              <a:rPr lang="en-US" dirty="0"/>
              <a:t>of DAI.</a:t>
            </a:r>
          </a:p>
          <a:p>
            <a:pPr marL="285750" indent="-285750">
              <a:buFont typeface="Arial"/>
              <a:buChar char="•"/>
            </a:pPr>
            <a:r>
              <a:rPr lang="en-US" dirty="0"/>
              <a:t>Duration of post traumatic amnesia, and DAIV are considered</a:t>
            </a:r>
          </a:p>
          <a:p>
            <a:pPr marL="285750" indent="-285750">
              <a:buFont typeface="Arial"/>
              <a:buChar char="•"/>
            </a:pPr>
            <a:r>
              <a:rPr lang="en-US" dirty="0"/>
              <a:t>as independent predictors of neurocognitive impairments and poor</a:t>
            </a:r>
          </a:p>
          <a:p>
            <a:pPr marL="285750" indent="-285750">
              <a:buFont typeface="Arial"/>
              <a:buChar char="•"/>
            </a:pPr>
            <a:r>
              <a:rPr lang="en-US" dirty="0"/>
              <a:t>functional outcomes</a:t>
            </a:r>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50</a:t>
            </a:fld>
            <a:endParaRPr lang="en-US"/>
          </a:p>
        </p:txBody>
      </p:sp>
    </p:spTree>
    <p:extLst>
      <p:ext uri="{BB962C8B-B14F-4D97-AF65-F5344CB8AC3E}">
        <p14:creationId xmlns:p14="http://schemas.microsoft.com/office/powerpoint/2010/main" val="1037438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The introduction of the diffusion tensor model allowed, for the first</a:t>
            </a:r>
          </a:p>
          <a:p>
            <a:r>
              <a:rPr lang="en-US" sz="1200" dirty="0"/>
              <a:t>time, a rotationally invariant description of the shape of water diffusion. The invariance to</a:t>
            </a:r>
          </a:p>
          <a:p>
            <a:r>
              <a:rPr lang="en-US" sz="1200" dirty="0"/>
              <a:t>rotation was crucial because it enabled application of the DTI method to the complex</a:t>
            </a:r>
          </a:p>
          <a:p>
            <a:r>
              <a:rPr lang="en-US" sz="1200" dirty="0"/>
              <a:t>anatomy of the fiber tracts in the human brain </a:t>
            </a:r>
          </a:p>
          <a:p>
            <a:r>
              <a:rPr lang="en-US" dirty="0"/>
              <a:t>Here S0 is the original image intensity at the voxel (measured with no diffusion-sensitizing</a:t>
            </a:r>
          </a:p>
          <a:p>
            <a:r>
              <a:rPr lang="en-US" dirty="0"/>
              <a:t>gradient) and </a:t>
            </a:r>
            <a:r>
              <a:rPr lang="en-US" dirty="0" err="1"/>
              <a:t>Sk</a:t>
            </a:r>
            <a:endParaRPr lang="en-US" dirty="0"/>
          </a:p>
          <a:p>
            <a:r>
              <a:rPr lang="en-US" dirty="0"/>
              <a:t> is the intensity measured after the application of the </a:t>
            </a:r>
            <a:r>
              <a:rPr lang="en-US" dirty="0" err="1"/>
              <a:t>kth</a:t>
            </a:r>
            <a:r>
              <a:rPr lang="en-US" dirty="0"/>
              <a:t> diffusion sensitizing</a:t>
            </a:r>
          </a:p>
          <a:p>
            <a:r>
              <a:rPr lang="en-US" dirty="0"/>
              <a:t>gradient in the (unit) direction </a:t>
            </a:r>
            <a:r>
              <a:rPr lang="en-US" dirty="0" err="1"/>
              <a:t>ĝk</a:t>
            </a:r>
            <a:endParaRPr lang="en-US" dirty="0"/>
          </a:p>
          <a:p>
            <a:r>
              <a:rPr lang="en-US" dirty="0"/>
              <a:t>. The product represents the diffusion</a:t>
            </a:r>
          </a:p>
          <a:p>
            <a:r>
              <a:rPr lang="en-US" dirty="0"/>
              <a:t>coefficient (diffusivity) in direction </a:t>
            </a:r>
            <a:r>
              <a:rPr lang="en-US" dirty="0" err="1"/>
              <a:t>ĝk</a:t>
            </a:r>
            <a:endParaRPr lang="en-US"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52</a:t>
            </a:fld>
            <a:endParaRPr lang="en-US"/>
          </a:p>
        </p:txBody>
      </p:sp>
    </p:spTree>
    <p:extLst>
      <p:ext uri="{BB962C8B-B14F-4D97-AF65-F5344CB8AC3E}">
        <p14:creationId xmlns:p14="http://schemas.microsoft.com/office/powerpoint/2010/main" val="391512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 Pulse ~several milliseconds, decaying electromotive force  (free induction decay) in the coil which is the NMR signal</a:t>
            </a:r>
          </a:p>
          <a:p>
            <a:r>
              <a:rPr lang="en-US" dirty="0"/>
              <a:t>M is vector quantity</a:t>
            </a:r>
          </a:p>
        </p:txBody>
      </p:sp>
      <p:sp>
        <p:nvSpPr>
          <p:cNvPr id="4" name="Slide Number Placeholder 3"/>
          <p:cNvSpPr>
            <a:spLocks noGrp="1"/>
          </p:cNvSpPr>
          <p:nvPr>
            <p:ph type="sldNum" sz="quarter" idx="5"/>
          </p:nvPr>
        </p:nvSpPr>
        <p:spPr/>
        <p:txBody>
          <a:bodyPr/>
          <a:lstStyle/>
          <a:p>
            <a:fld id="{9C145B60-1029-436C-B55C-2B61AAE11B6B}" type="slidenum">
              <a:rPr lang="en-US" smtClean="0"/>
              <a:t>5</a:t>
            </a:fld>
            <a:endParaRPr lang="en-US"/>
          </a:p>
        </p:txBody>
      </p:sp>
    </p:spTree>
    <p:extLst>
      <p:ext uri="{BB962C8B-B14F-4D97-AF65-F5344CB8AC3E}">
        <p14:creationId xmlns:p14="http://schemas.microsoft.com/office/powerpoint/2010/main" val="75610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simplified terms, diffusion imaging works by introducing extra gradient pulses</a:t>
            </a:r>
          </a:p>
          <a:p>
            <a:r>
              <a:rPr lang="en-US" sz="1200" dirty="0"/>
              <a:t>whose effect “cancels out” for stationary water molecules, and causes a random phase shift</a:t>
            </a:r>
          </a:p>
          <a:p>
            <a:r>
              <a:rPr lang="en-US" sz="1200" dirty="0"/>
              <a:t>for molecules that diffuse. Due to their random phase, signal from diffusing molecules is</a:t>
            </a:r>
          </a:p>
          <a:p>
            <a:r>
              <a:rPr lang="en-US" sz="1200" dirty="0"/>
              <a:t>lost. This loss of signal creates darker voxels (volumetric pixels). This means that white</a:t>
            </a:r>
          </a:p>
          <a:p>
            <a:r>
              <a:rPr lang="en-US" sz="1200" dirty="0"/>
              <a:t>matter fiber tracts parallel to the gradient direction will appear dark in the </a:t>
            </a:r>
            <a:r>
              <a:rPr lang="en-US" sz="1200" dirty="0" err="1"/>
              <a:t>diffusionweighted</a:t>
            </a:r>
            <a:endParaRPr lang="en-US" sz="1200" dirty="0"/>
          </a:p>
          <a:p>
            <a:r>
              <a:rPr lang="en-US" sz="1200" dirty="0"/>
              <a:t>image for that direction (Figure </a:t>
            </a:r>
          </a:p>
          <a:p>
            <a:endParaRPr lang="en-US" sz="1200" dirty="0"/>
          </a:p>
          <a:p>
            <a:r>
              <a:rPr lang="en-US" dirty="0"/>
              <a:t>Six diffusion-weighted images (the minimum number required for tensor calculation). In</a:t>
            </a:r>
          </a:p>
          <a:p>
            <a:r>
              <a:rPr lang="en-US" dirty="0"/>
              <a:t>diffusion MRI, magnetic field gradients are employed to sensitize the image to diffusion in a</a:t>
            </a:r>
          </a:p>
          <a:p>
            <a:r>
              <a:rPr lang="en-US" dirty="0"/>
              <a:t>particular direction. The direction is different for each image, resulting in a different pattern</a:t>
            </a:r>
          </a:p>
          <a:p>
            <a:r>
              <a:rPr lang="en-US" dirty="0"/>
              <a:t>of signal loss (dark areas) due to anisotropic diffusion.</a:t>
            </a:r>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53</a:t>
            </a:fld>
            <a:endParaRPr lang="en-US"/>
          </a:p>
        </p:txBody>
      </p:sp>
    </p:spTree>
    <p:extLst>
      <p:ext uri="{BB962C8B-B14F-4D97-AF65-F5344CB8AC3E}">
        <p14:creationId xmlns:p14="http://schemas.microsoft.com/office/powerpoint/2010/main" val="1532027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value of FA varies between 0 and 1. For perfect isotropic diffusion, λ1 = λ2 = λ3, the diffusion ellipsoid is a sphere, and FA = 0. With progressive diffusion anisotropy, the eigenvalues become more unequal, the ellipsoid becomes more elongated, and the FA → 1.</a:t>
            </a:r>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54</a:t>
            </a:fld>
            <a:endParaRPr lang="en-US"/>
          </a:p>
        </p:txBody>
      </p:sp>
    </p:spTree>
    <p:extLst>
      <p:ext uri="{BB962C8B-B14F-4D97-AF65-F5344CB8AC3E}">
        <p14:creationId xmlns:p14="http://schemas.microsoft.com/office/powerpoint/2010/main" val="874057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that assigns colors to voxels based on a combination of anisotropy and direction. It is also called the colored fractional anisotropy map, fiber direction map or diffusion texture map. The color assignment is arbitrary, but the typical convention is to have the orientation of the principal eigenvector (ε1) control hue and fractional anisotropy (FA) control brightness. Specifically, if ε1 makes angles α, β, and </a:t>
            </a:r>
            <a:r>
              <a:rPr lang="en-US" dirty="0" err="1"/>
              <a:t>γ</a:t>
            </a:r>
            <a:r>
              <a:rPr lang="en-US" dirty="0"/>
              <a:t> with respect to the to the laboratory x-, y-, and z-axes, the color scheme might be apportioned in the ratios: </a:t>
            </a:r>
          </a:p>
          <a:p>
            <a:r>
              <a:rPr lang="en-US" dirty="0"/>
              <a:t>Red = FA • </a:t>
            </a:r>
            <a:r>
              <a:rPr lang="en-US" dirty="0" err="1"/>
              <a:t>cos</a:t>
            </a:r>
            <a:r>
              <a:rPr lang="en-US" dirty="0"/>
              <a:t> α</a:t>
            </a:r>
          </a:p>
          <a:p>
            <a:r>
              <a:rPr lang="en-US" dirty="0"/>
              <a:t>Green = FA • </a:t>
            </a:r>
            <a:r>
              <a:rPr lang="en-US" dirty="0" err="1"/>
              <a:t>cos</a:t>
            </a:r>
            <a:r>
              <a:rPr lang="en-US" dirty="0"/>
              <a:t> β</a:t>
            </a:r>
          </a:p>
          <a:p>
            <a:r>
              <a:rPr lang="en-US" dirty="0"/>
              <a:t>Blue = FA • </a:t>
            </a:r>
            <a:r>
              <a:rPr lang="en-US" dirty="0" err="1"/>
              <a:t>cos</a:t>
            </a:r>
            <a:r>
              <a:rPr lang="en-US" dirty="0"/>
              <a:t> </a:t>
            </a:r>
            <a:r>
              <a:rPr lang="en-US" dirty="0" err="1"/>
              <a:t>γ</a:t>
            </a:r>
            <a:endParaRPr lang="en-US" dirty="0"/>
          </a:p>
          <a:p>
            <a:endParaRPr lang="en-US" dirty="0"/>
          </a:p>
        </p:txBody>
      </p:sp>
      <p:sp>
        <p:nvSpPr>
          <p:cNvPr id="4" name="Slide Number Placeholder 3"/>
          <p:cNvSpPr>
            <a:spLocks noGrp="1"/>
          </p:cNvSpPr>
          <p:nvPr>
            <p:ph type="sldNum" sz="quarter" idx="10"/>
          </p:nvPr>
        </p:nvSpPr>
        <p:spPr/>
        <p:txBody>
          <a:bodyPr/>
          <a:lstStyle/>
          <a:p>
            <a:fld id="{D97881A1-D9BA-C84E-9CFA-4F9E4AB760E7}" type="slidenum">
              <a:rPr lang="en-US" smtClean="0"/>
              <a:t>55</a:t>
            </a:fld>
            <a:endParaRPr lang="en-US"/>
          </a:p>
        </p:txBody>
      </p:sp>
    </p:spTree>
    <p:extLst>
      <p:ext uri="{BB962C8B-B14F-4D97-AF65-F5344CB8AC3E}">
        <p14:creationId xmlns:p14="http://schemas.microsoft.com/office/powerpoint/2010/main" val="176076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precessing</a:t>
            </a:r>
            <a:r>
              <a:rPr lang="en-US" sz="1200" b="0" i="0" u="none" strike="noStrike" kern="1200" baseline="0" dirty="0">
                <a:solidFill>
                  <a:schemeClr val="tx1"/>
                </a:solidFill>
                <a:latin typeface="+mn-lt"/>
                <a:ea typeface="+mn-ea"/>
                <a:cs typeface="+mn-cs"/>
              </a:rPr>
              <a:t> component in the transverse plane decays in time, which is caused by the interaction of individual magnetic moments with local magnetic fields on a molecular level.</a:t>
            </a: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6</a:t>
            </a:fld>
            <a:endParaRPr lang="en-US"/>
          </a:p>
        </p:txBody>
      </p:sp>
    </p:spTree>
    <p:extLst>
      <p:ext uri="{BB962C8B-B14F-4D97-AF65-F5344CB8AC3E}">
        <p14:creationId xmlns:p14="http://schemas.microsoft.com/office/powerpoint/2010/main" val="66576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order for the NMR experiment to work, a spin flip between the energy levels must occur. The energy difference between the two states corresponds to the energy of the electromagnetic radiation that causes the nuclei to change their energy levels. For most NMR spectrometers, </a:t>
            </a:r>
            <a:r>
              <a:rPr lang="en-US" sz="1200" b="0" i="0" u="none" strike="noStrike" kern="1200" dirty="0">
                <a:solidFill>
                  <a:schemeClr val="tx1"/>
                </a:solidFill>
                <a:effectLst/>
                <a:latin typeface="+mn-lt"/>
                <a:ea typeface="+mn-ea"/>
                <a:cs typeface="+mn-cs"/>
              </a:rPr>
              <a:t>B0B0</a:t>
            </a:r>
            <a:r>
              <a:rPr lang="en-US" sz="1200" b="0" i="0" kern="1200" dirty="0">
                <a:solidFill>
                  <a:schemeClr val="tx1"/>
                </a:solidFill>
                <a:effectLst/>
                <a:latin typeface="+mn-lt"/>
                <a:ea typeface="+mn-ea"/>
                <a:cs typeface="+mn-cs"/>
              </a:rPr>
              <a:t> is on the order of Tesla (T) while </a:t>
            </a:r>
            <a:r>
              <a:rPr lang="en-US" sz="1200" b="0" i="0" u="none" strike="noStrike" kern="1200" dirty="0" err="1">
                <a:solidFill>
                  <a:schemeClr val="tx1"/>
                </a:solidFill>
                <a:effectLst/>
                <a:latin typeface="+mn-lt"/>
                <a:ea typeface="+mn-ea"/>
                <a:cs typeface="+mn-cs"/>
              </a:rPr>
              <a:t>γγ</a:t>
            </a:r>
            <a:r>
              <a:rPr lang="en-US" sz="1200" b="0" i="0" kern="1200" dirty="0">
                <a:solidFill>
                  <a:schemeClr val="tx1"/>
                </a:solidFill>
                <a:effectLst/>
                <a:latin typeface="+mn-lt"/>
                <a:ea typeface="+mn-ea"/>
                <a:cs typeface="+mn-cs"/>
              </a:rPr>
              <a:t> is on the order of </a:t>
            </a:r>
            <a:r>
              <a:rPr lang="en-US" sz="1200" b="0" i="0" u="none" strike="noStrike" kern="1200" dirty="0">
                <a:solidFill>
                  <a:schemeClr val="tx1"/>
                </a:solidFill>
                <a:effectLst/>
                <a:latin typeface="+mn-lt"/>
                <a:ea typeface="+mn-ea"/>
                <a:cs typeface="+mn-cs"/>
              </a:rPr>
              <a:t>107107</a:t>
            </a:r>
            <a:r>
              <a:rPr lang="en-US" sz="1200" b="0" i="0" kern="1200" dirty="0">
                <a:solidFill>
                  <a:schemeClr val="tx1"/>
                </a:solidFill>
                <a:effectLst/>
                <a:latin typeface="+mn-lt"/>
                <a:ea typeface="+mn-ea"/>
                <a:cs typeface="+mn-cs"/>
              </a:rPr>
              <a:t>. Consequently, the electromagnetic radiation required is on the order of 100's of MHz and even GHz. The energy of a photon is represented by</a:t>
            </a:r>
          </a:p>
          <a:p>
            <a:r>
              <a:rPr lang="en-US" sz="1200" b="0" i="0" u="none" strike="noStrike" kern="1200" dirty="0">
                <a:solidFill>
                  <a:schemeClr val="tx1"/>
                </a:solidFill>
                <a:effectLst/>
                <a:latin typeface="+mn-lt"/>
                <a:ea typeface="+mn-ea"/>
                <a:cs typeface="+mn-cs"/>
              </a:rPr>
              <a:t>E=</a:t>
            </a:r>
            <a:r>
              <a:rPr lang="en-US" sz="1200" b="0" i="0" u="none" strike="noStrike" kern="1200" dirty="0" err="1">
                <a:solidFill>
                  <a:schemeClr val="tx1"/>
                </a:solidFill>
                <a:effectLst/>
                <a:latin typeface="+mn-lt"/>
                <a:ea typeface="+mn-ea"/>
                <a:cs typeface="+mn-cs"/>
              </a:rPr>
              <a:t>hν</a:t>
            </a:r>
            <a:r>
              <a:rPr lang="en-US" sz="1200" b="0" i="0" u="none" strike="noStrike" kern="1200" dirty="0">
                <a:solidFill>
                  <a:schemeClr val="tx1"/>
                </a:solidFill>
                <a:effectLst/>
                <a:latin typeface="+mn-lt"/>
                <a:ea typeface="+mn-ea"/>
                <a:cs typeface="+mn-cs"/>
              </a:rPr>
              <a:t>(1.4)</a:t>
            </a:r>
            <a:r>
              <a:rPr lang="en-US" b="0" i="0" u="none" strike="noStrike" dirty="0">
                <a:effectLst/>
              </a:rPr>
              <a:t>(1.4)E=</a:t>
            </a:r>
            <a:r>
              <a:rPr lang="en-US" b="0" i="0" u="none" strike="noStrike" dirty="0" err="1">
                <a:effectLst/>
              </a:rPr>
              <a:t>hν</a:t>
            </a:r>
            <a:endParaRPr lang="en-US" dirty="0">
              <a:effectLst/>
            </a:endParaRPr>
          </a:p>
          <a:p>
            <a:r>
              <a:rPr lang="en-US" sz="1200" b="0" i="0" kern="1200" dirty="0">
                <a:solidFill>
                  <a:schemeClr val="tx1"/>
                </a:solidFill>
                <a:effectLst/>
                <a:latin typeface="+mn-lt"/>
                <a:ea typeface="+mn-ea"/>
                <a:cs typeface="+mn-cs"/>
              </a:rPr>
              <a:t>and thus the frequency necessary for absorption to occur is represented as:</a:t>
            </a:r>
          </a:p>
          <a:p>
            <a:r>
              <a:rPr lang="en-US" sz="1200" b="0" i="0" u="none" strike="noStrike" kern="1200" dirty="0">
                <a:solidFill>
                  <a:schemeClr val="tx1"/>
                </a:solidFill>
                <a:effectLst/>
                <a:latin typeface="+mn-lt"/>
                <a:ea typeface="+mn-ea"/>
                <a:cs typeface="+mn-cs"/>
              </a:rPr>
              <a:t>ν=γB02π(1.5)</a:t>
            </a:r>
            <a:endParaRPr lang="en-US" dirty="0">
              <a:effectLst/>
            </a:endParaRPr>
          </a:p>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7</a:t>
            </a:fld>
            <a:endParaRPr lang="en-US"/>
          </a:p>
        </p:txBody>
      </p:sp>
    </p:spTree>
    <p:extLst>
      <p:ext uri="{BB962C8B-B14F-4D97-AF65-F5344CB8AC3E}">
        <p14:creationId xmlns:p14="http://schemas.microsoft.com/office/powerpoint/2010/main" val="212750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shift standardizes measurements taken in different magnetic field strengths</a:t>
            </a:r>
          </a:p>
        </p:txBody>
      </p:sp>
      <p:sp>
        <p:nvSpPr>
          <p:cNvPr id="4" name="Slide Number Placeholder 3"/>
          <p:cNvSpPr>
            <a:spLocks noGrp="1"/>
          </p:cNvSpPr>
          <p:nvPr>
            <p:ph type="sldNum" sz="quarter" idx="5"/>
          </p:nvPr>
        </p:nvSpPr>
        <p:spPr/>
        <p:txBody>
          <a:bodyPr/>
          <a:lstStyle/>
          <a:p>
            <a:fld id="{9C145B60-1029-436C-B55C-2B61AAE11B6B}" type="slidenum">
              <a:rPr lang="en-US" smtClean="0"/>
              <a:t>8</a:t>
            </a:fld>
            <a:endParaRPr lang="en-US"/>
          </a:p>
        </p:txBody>
      </p:sp>
    </p:spTree>
    <p:extLst>
      <p:ext uri="{BB962C8B-B14F-4D97-AF65-F5344CB8AC3E}">
        <p14:creationId xmlns:p14="http://schemas.microsoft.com/office/powerpoint/2010/main" val="379528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145B60-1029-436C-B55C-2B61AAE11B6B}" type="slidenum">
              <a:rPr lang="en-US" smtClean="0"/>
              <a:t>9</a:t>
            </a:fld>
            <a:endParaRPr lang="en-US"/>
          </a:p>
        </p:txBody>
      </p:sp>
    </p:spTree>
    <p:extLst>
      <p:ext uri="{BB962C8B-B14F-4D97-AF65-F5344CB8AC3E}">
        <p14:creationId xmlns:p14="http://schemas.microsoft.com/office/powerpoint/2010/main" val="214512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signals: how many different types of H, Position (Chemical Shift) is what type of H, Integrated area under the curve is how many of each type of H, and the splitting pattern show how many neighboring H</a:t>
            </a:r>
          </a:p>
        </p:txBody>
      </p:sp>
      <p:sp>
        <p:nvSpPr>
          <p:cNvPr id="4" name="Slide Number Placeholder 3"/>
          <p:cNvSpPr>
            <a:spLocks noGrp="1"/>
          </p:cNvSpPr>
          <p:nvPr>
            <p:ph type="sldNum" sz="quarter" idx="5"/>
          </p:nvPr>
        </p:nvSpPr>
        <p:spPr/>
        <p:txBody>
          <a:bodyPr/>
          <a:lstStyle/>
          <a:p>
            <a:fld id="{9C145B60-1029-436C-B55C-2B61AAE11B6B}" type="slidenum">
              <a:rPr lang="en-US" smtClean="0"/>
              <a:t>10</a:t>
            </a:fld>
            <a:endParaRPr lang="en-US"/>
          </a:p>
        </p:txBody>
      </p:sp>
    </p:spTree>
    <p:extLst>
      <p:ext uri="{BB962C8B-B14F-4D97-AF65-F5344CB8AC3E}">
        <p14:creationId xmlns:p14="http://schemas.microsoft.com/office/powerpoint/2010/main" val="176597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everywhere and controls everything…? </a:t>
            </a:r>
          </a:p>
        </p:txBody>
      </p:sp>
      <p:sp>
        <p:nvSpPr>
          <p:cNvPr id="4" name="Slide Number Placeholder 3"/>
          <p:cNvSpPr>
            <a:spLocks noGrp="1"/>
          </p:cNvSpPr>
          <p:nvPr>
            <p:ph type="sldNum" sz="quarter" idx="5"/>
          </p:nvPr>
        </p:nvSpPr>
        <p:spPr/>
        <p:txBody>
          <a:bodyPr/>
          <a:lstStyle/>
          <a:p>
            <a:fld id="{9C145B60-1029-436C-B55C-2B61AAE11B6B}" type="slidenum">
              <a:rPr lang="en-US" smtClean="0"/>
              <a:t>15</a:t>
            </a:fld>
            <a:endParaRPr lang="en-US"/>
          </a:p>
        </p:txBody>
      </p:sp>
    </p:spTree>
    <p:extLst>
      <p:ext uri="{BB962C8B-B14F-4D97-AF65-F5344CB8AC3E}">
        <p14:creationId xmlns:p14="http://schemas.microsoft.com/office/powerpoint/2010/main" val="356961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371600"/>
          </a:xfrm>
        </p:spPr>
        <p:txBody>
          <a:bodyPr/>
          <a:lstStyle/>
          <a:p>
            <a:r>
              <a:rPr lang="en-US" dirty="0"/>
              <a:t>Click to edit Master title style</a:t>
            </a:r>
          </a:p>
        </p:txBody>
      </p:sp>
      <p:sp>
        <p:nvSpPr>
          <p:cNvPr id="3" name="Content Placeholder 2"/>
          <p:cNvSpPr>
            <a:spLocks noGrp="1"/>
          </p:cNvSpPr>
          <p:nvPr>
            <p:ph idx="1"/>
          </p:nvPr>
        </p:nvSpPr>
        <p:spPr>
          <a:xfrm>
            <a:off x="381000" y="2590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381000" y="25908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572000" y="25908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C3526-8837-3F41-8698-84B91B984274}"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FA303-4B6C-8E4F-BB80-52EBC8BE15E7}" type="slidenum">
              <a:rPr lang="en-US" smtClean="0"/>
              <a:t>‹#›</a:t>
            </a:fld>
            <a:endParaRPr lang="en-US"/>
          </a:p>
        </p:txBody>
      </p:sp>
    </p:spTree>
    <p:extLst>
      <p:ext uri="{BB962C8B-B14F-4D97-AF65-F5344CB8AC3E}">
        <p14:creationId xmlns:p14="http://schemas.microsoft.com/office/powerpoint/2010/main" val="250402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762000"/>
            <a:ext cx="8305800" cy="1676400"/>
          </a:xfrm>
          <a:prstGeom prst="rect">
            <a:avLst/>
          </a:prstGeom>
          <a:noFill/>
          <a:ln w="9525">
            <a:noFill/>
            <a:miter lim="800000"/>
            <a:headEnd/>
            <a:tailEnd/>
          </a:ln>
        </p:spPr>
        <p:txBody>
          <a:bodyPr vert="horz" wrap="square" lIns="274320" tIns="45720" rIns="274320" bIns="45720" numCol="1" anchor="b" anchorCtr="0" compatLnSpc="1">
            <a:prstTxWarp prst="textNoShape">
              <a:avLst/>
            </a:prstTxWarp>
          </a:bodyPr>
          <a:lstStyle/>
          <a:p>
            <a:pPr lvl="0"/>
            <a:r>
              <a:rPr lang="en-US" dirty="0"/>
              <a:t>Master title style </a:t>
            </a:r>
            <a:r>
              <a:rPr lang="en-US" dirty="0" err="1"/>
              <a:t>lorem</a:t>
            </a:r>
            <a:r>
              <a:rPr lang="en-US" dirty="0"/>
              <a:t> </a:t>
            </a:r>
            <a:r>
              <a:rPr lang="en-US" dirty="0" err="1"/>
              <a:t>ipsum</a:t>
            </a:r>
            <a:r>
              <a:rPr lang="en-US" dirty="0"/>
              <a:t> text here</a:t>
            </a:r>
          </a:p>
        </p:txBody>
      </p:sp>
      <p:sp>
        <p:nvSpPr>
          <p:cNvPr id="1027" name="Text Placeholder 2"/>
          <p:cNvSpPr>
            <a:spLocks noGrp="1"/>
          </p:cNvSpPr>
          <p:nvPr>
            <p:ph type="body" idx="1"/>
          </p:nvPr>
        </p:nvSpPr>
        <p:spPr bwMode="auto">
          <a:xfrm>
            <a:off x="381000" y="25908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p:txStyles>
    <p:titleStyle>
      <a:lvl1pPr algn="l" rtl="0" eaLnBrk="0" fontAlgn="base" hangingPunct="0">
        <a:spcBef>
          <a:spcPct val="0"/>
        </a:spcBef>
        <a:spcAft>
          <a:spcPct val="0"/>
        </a:spcAft>
        <a:defRPr sz="5500" b="1" kern="1200" cap="none">
          <a:solidFill>
            <a:srgbClr val="782F40"/>
          </a:solidFill>
          <a:effectLst/>
          <a:latin typeface="Adobe Garamond Pro"/>
          <a:ea typeface="ＭＳ Ｐゴシック" charset="-128"/>
          <a:cs typeface="Adobe Garamond Pro"/>
        </a:defRPr>
      </a:lvl1pPr>
      <a:lvl2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Garamond"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Garamond"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Garamond"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Garamond"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Garamond"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lumMod val="65000"/>
              <a:lumOff val="35000"/>
            </a:schemeClr>
          </a:solidFill>
          <a:latin typeface="Calibri"/>
          <a:ea typeface="ＭＳ Ｐゴシック" charset="-128"/>
          <a:cs typeface="Calibri"/>
        </a:defRPr>
      </a:lvl1pPr>
      <a:lvl2pPr marL="742950" indent="-285750" algn="l" rtl="0" eaLnBrk="0" fontAlgn="base" hangingPunct="0">
        <a:spcBef>
          <a:spcPct val="20000"/>
        </a:spcBef>
        <a:spcAft>
          <a:spcPct val="0"/>
        </a:spcAft>
        <a:buFont typeface="Arial" charset="0"/>
        <a:buChar char="–"/>
        <a:defRPr sz="2800" kern="1200">
          <a:solidFill>
            <a:schemeClr val="tx2">
              <a:lumMod val="65000"/>
              <a:lumOff val="35000"/>
            </a:schemeClr>
          </a:solidFill>
          <a:latin typeface="Calibri"/>
          <a:ea typeface="ＭＳ Ｐゴシック" charset="-128"/>
          <a:cs typeface="Calibri"/>
        </a:defRPr>
      </a:lvl2pPr>
      <a:lvl3pPr marL="1143000" indent="-228600" algn="l" rtl="0" eaLnBrk="0" fontAlgn="base" hangingPunct="0">
        <a:spcBef>
          <a:spcPct val="20000"/>
        </a:spcBef>
        <a:spcAft>
          <a:spcPct val="0"/>
        </a:spcAft>
        <a:buFont typeface="Arial" charset="0"/>
        <a:buChar char="•"/>
        <a:defRPr sz="2400" kern="1200">
          <a:solidFill>
            <a:schemeClr val="tx2">
              <a:lumMod val="65000"/>
              <a:lumOff val="35000"/>
            </a:schemeClr>
          </a:solidFill>
          <a:latin typeface="Calibri"/>
          <a:ea typeface="ＭＳ Ｐゴシック" charset="-128"/>
          <a:cs typeface="Calibri"/>
        </a:defRPr>
      </a:lvl3pPr>
      <a:lvl4pPr marL="16002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4pPr>
      <a:lvl5pPr marL="20574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4"/>
          <p:cNvSpPr txBox="1">
            <a:spLocks/>
          </p:cNvSpPr>
          <p:nvPr/>
        </p:nvSpPr>
        <p:spPr bwMode="auto">
          <a:xfrm>
            <a:off x="1295400" y="4038600"/>
            <a:ext cx="5257800" cy="1752600"/>
          </a:xfrm>
          <a:prstGeom prst="rect">
            <a:avLst/>
          </a:prstGeom>
          <a:noFill/>
          <a:ln w="9525">
            <a:noFill/>
            <a:miter lim="800000"/>
            <a:headEnd/>
            <a:tailEnd/>
          </a:ln>
          <a:effectLst>
            <a:reflection stA="7000" endPos="75000" dist="12700" dir="5400000" sy="-100000" algn="bl" rotWithShape="0"/>
          </a:effectLst>
        </p:spPr>
        <p:txBody>
          <a:bodyPr vert="horz" wrap="square" lIns="91440" tIns="45720" rIns="91440" bIns="45720" numCol="1" anchor="t" anchorCtr="0" compatLnSpc="1">
            <a:prstTxWarp prst="textNoShape">
              <a:avLst/>
            </a:prstTxWarp>
            <a:noAutofit/>
          </a:bodyPr>
          <a:lstStyle/>
          <a:p>
            <a:pPr marL="0" marR="0" lvl="0" indent="0" algn="l" defTabSz="914400" rtl="0" eaLnBrk="0" fontAlgn="base" latinLnBrk="0" hangingPunct="0">
              <a:lnSpc>
                <a:spcPts val="5300"/>
              </a:lnSpc>
              <a:spcBef>
                <a:spcPct val="0"/>
              </a:spcBef>
              <a:spcAft>
                <a:spcPts val="0"/>
              </a:spcAft>
              <a:buClrTx/>
              <a:buSzTx/>
              <a:buFontTx/>
              <a:buNone/>
              <a:tabLst/>
              <a:defRPr/>
            </a:pPr>
            <a:r>
              <a:rPr kumimoji="0" lang="en-US" sz="2900" u="none" strike="noStrike" kern="1200" normalizeH="0" baseline="0" noProof="0" dirty="0">
                <a:ln>
                  <a:noFill/>
                </a:ln>
                <a:solidFill>
                  <a:schemeClr val="bg2">
                    <a:lumMod val="50000"/>
                  </a:schemeClr>
                </a:solidFill>
                <a:effectLst/>
                <a:uLnTx/>
                <a:uFillTx/>
                <a:latin typeface="Arial"/>
                <a:ea typeface="ＭＳ Ｐゴシック" charset="-128"/>
                <a:cs typeface="Arial"/>
              </a:rPr>
              <a:t>Membrane Biophysics </a:t>
            </a:r>
          </a:p>
          <a:p>
            <a:pPr marL="0" marR="0" lvl="0" indent="0" algn="l" defTabSz="914400" rtl="0" eaLnBrk="0" fontAlgn="base" latinLnBrk="0" hangingPunct="0">
              <a:lnSpc>
                <a:spcPts val="5300"/>
              </a:lnSpc>
              <a:spcBef>
                <a:spcPct val="0"/>
              </a:spcBef>
              <a:spcAft>
                <a:spcPts val="0"/>
              </a:spcAft>
              <a:buClrTx/>
              <a:buSzTx/>
              <a:buFontTx/>
              <a:buNone/>
              <a:tabLst/>
              <a:defRPr/>
            </a:pPr>
            <a:r>
              <a:rPr lang="en-US" sz="1700" i="1" dirty="0">
                <a:solidFill>
                  <a:schemeClr val="bg2">
                    <a:lumMod val="50000"/>
                  </a:schemeClr>
                </a:solidFill>
                <a:latin typeface="Arial"/>
                <a:ea typeface="ＭＳ Ｐゴシック" charset="-128"/>
                <a:cs typeface="Arial"/>
              </a:rPr>
              <a:t>Charles Holcombe and Jason Cote</a:t>
            </a:r>
          </a:p>
        </p:txBody>
      </p:sp>
      <p:cxnSp>
        <p:nvCxnSpPr>
          <p:cNvPr id="5" name="Straight Connector 4"/>
          <p:cNvCxnSpPr/>
          <p:nvPr/>
        </p:nvCxnSpPr>
        <p:spPr>
          <a:xfrm>
            <a:off x="1371600" y="3581400"/>
            <a:ext cx="7315200" cy="1588"/>
          </a:xfrm>
          <a:prstGeom prst="line">
            <a:avLst/>
          </a:prstGeom>
          <a:ln>
            <a:solidFill>
              <a:srgbClr val="DFDAAB"/>
            </a:solidFill>
          </a:ln>
          <a:effectLst>
            <a:outerShdw blurRad="40000" dist="20000" dir="5400000" rotWithShape="0">
              <a:srgbClr val="000000">
                <a:alpha val="38000"/>
              </a:srgbClr>
            </a:outerShdw>
            <a:reflection stA="50000" endPos="75000" dist="127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6" name="Title 4"/>
          <p:cNvSpPr txBox="1">
            <a:spLocks/>
          </p:cNvSpPr>
          <p:nvPr/>
        </p:nvSpPr>
        <p:spPr bwMode="auto">
          <a:xfrm>
            <a:off x="1371600" y="2371129"/>
            <a:ext cx="7467600" cy="1015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normalizeH="0" baseline="0" noProof="0" dirty="0">
                <a:ln>
                  <a:noFill/>
                </a:ln>
                <a:solidFill>
                  <a:srgbClr val="782F40"/>
                </a:solidFill>
                <a:uLnTx/>
                <a:uFillTx/>
                <a:latin typeface="Adobe Garamond Pro"/>
                <a:ea typeface="ＭＳ Ｐゴシック" charset="-128"/>
                <a:cs typeface="Adobe Garamond Pro"/>
              </a:rPr>
              <a:t>NMR and MRI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Spectral line intensity</a:t>
            </a:r>
          </a:p>
          <a:p>
            <a:pPr lvl="1"/>
            <a:r>
              <a:rPr lang="en-US" sz="2000" dirty="0"/>
              <a:t>Line intensity proportional to molar concentration of </a:t>
            </a:r>
            <a:r>
              <a:rPr lang="en-US" sz="2000" baseline="30000" dirty="0"/>
              <a:t>1</a:t>
            </a:r>
            <a:r>
              <a:rPr lang="en-US" sz="2000" dirty="0"/>
              <a:t>H nuclei</a:t>
            </a:r>
          </a:p>
          <a:p>
            <a:pPr lvl="1"/>
            <a:endParaRPr lang="en-US" sz="2000" dirty="0"/>
          </a:p>
          <a:p>
            <a:pPr lvl="1"/>
            <a:endParaRPr lang="en-US" sz="2000" dirty="0"/>
          </a:p>
          <a:p>
            <a:r>
              <a:rPr lang="en-US" sz="2400" dirty="0"/>
              <a:t>In summary, we gain information on how many different types of H, the type of H, how many of each type of H, and how many neighboring H</a:t>
            </a:r>
          </a:p>
        </p:txBody>
      </p:sp>
    </p:spTree>
    <p:extLst>
      <p:ext uri="{BB962C8B-B14F-4D97-AF65-F5344CB8AC3E}">
        <p14:creationId xmlns:p14="http://schemas.microsoft.com/office/powerpoint/2010/main" val="41845226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pPr marL="0" indent="0">
              <a:buNone/>
            </a:pPr>
            <a:r>
              <a:rPr lang="en-US" sz="2400" dirty="0"/>
              <a:t>1D vs 2D NMR Spectrums (simplified)</a:t>
            </a:r>
          </a:p>
          <a:p>
            <a:r>
              <a:rPr lang="en-US" sz="2400" dirty="0"/>
              <a:t>1D: Pulse, observe, FT( time to frequency domain) and CS</a:t>
            </a:r>
          </a:p>
          <a:p>
            <a:r>
              <a:rPr lang="en-US" sz="2400" dirty="0"/>
              <a:t>2D: pulse, wait (t</a:t>
            </a:r>
            <a:r>
              <a:rPr lang="en-US" sz="2400" baseline="-25000" dirty="0"/>
              <a:t>1</a:t>
            </a:r>
            <a:r>
              <a:rPr lang="en-US" sz="2400" dirty="0"/>
              <a:t>), pulse, observe (t</a:t>
            </a:r>
            <a:r>
              <a:rPr lang="en-US" sz="2400" baseline="-25000" dirty="0"/>
              <a:t>2</a:t>
            </a:r>
            <a:r>
              <a:rPr lang="en-US" sz="2400" dirty="0"/>
              <a:t>), 2D FT and plot 3D in 2D (think topography)</a:t>
            </a:r>
          </a:p>
        </p:txBody>
      </p:sp>
      <p:pic>
        <p:nvPicPr>
          <p:cNvPr id="2" name="Picture 1">
            <a:extLst>
              <a:ext uri="{FF2B5EF4-FFF2-40B4-BE49-F238E27FC236}">
                <a16:creationId xmlns="" xmlns:a16="http://schemas.microsoft.com/office/drawing/2014/main" id="{FB5E2D8F-9031-41FE-8184-4B2BD2D15C2A}"/>
              </a:ext>
            </a:extLst>
          </p:cNvPr>
          <p:cNvPicPr>
            <a:picLocks noChangeAspect="1"/>
          </p:cNvPicPr>
          <p:nvPr/>
        </p:nvPicPr>
        <p:blipFill>
          <a:blip r:embed="rId2"/>
          <a:stretch>
            <a:fillRect/>
          </a:stretch>
        </p:blipFill>
        <p:spPr>
          <a:xfrm>
            <a:off x="3733800" y="3637071"/>
            <a:ext cx="3243274" cy="3068529"/>
          </a:xfrm>
          <a:prstGeom prst="rect">
            <a:avLst/>
          </a:prstGeom>
        </p:spPr>
      </p:pic>
    </p:spTree>
    <p:extLst>
      <p:ext uri="{BB962C8B-B14F-4D97-AF65-F5344CB8AC3E}">
        <p14:creationId xmlns:p14="http://schemas.microsoft.com/office/powerpoint/2010/main" val="31234303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371600"/>
          </a:xfrm>
        </p:spPr>
        <p:txBody>
          <a:bodyPr/>
          <a:lstStyle/>
          <a:p>
            <a:r>
              <a:rPr lang="en-US" sz="2800" dirty="0"/>
              <a:t>Types of Nuclear Magnetic Resonance</a:t>
            </a:r>
            <a:br>
              <a:rPr lang="en-US" sz="2800" dirty="0"/>
            </a:br>
            <a:endParaRPr lang="en-US" sz="2800" dirty="0"/>
          </a:p>
        </p:txBody>
      </p:sp>
      <p:sp>
        <p:nvSpPr>
          <p:cNvPr id="4" name="Content Placeholder 3"/>
          <p:cNvSpPr>
            <a:spLocks noGrp="1"/>
          </p:cNvSpPr>
          <p:nvPr>
            <p:ph idx="1"/>
          </p:nvPr>
        </p:nvSpPr>
        <p:spPr>
          <a:xfrm>
            <a:off x="381000" y="2057400"/>
            <a:ext cx="8229600" cy="4648200"/>
          </a:xfrm>
        </p:spPr>
        <p:txBody>
          <a:bodyPr numCol="1"/>
          <a:lstStyle/>
          <a:p>
            <a:r>
              <a:rPr lang="en-US" sz="2400" dirty="0"/>
              <a:t>Solution NMR vs Solid State NMR</a:t>
            </a:r>
          </a:p>
          <a:p>
            <a:pPr lvl="1"/>
            <a:r>
              <a:rPr lang="en-US" sz="2000" dirty="0"/>
              <a:t>Chemical shift anisotropy (CSA) and dipolar coupling are averaged out due to random motion in solutions</a:t>
            </a:r>
          </a:p>
          <a:p>
            <a:pPr lvl="2"/>
            <a:r>
              <a:rPr lang="en-US" sz="1600" dirty="0"/>
              <a:t>CSA and dipolar coupling dominate in solid-state meaning increased complexity</a:t>
            </a:r>
          </a:p>
          <a:p>
            <a:pPr lvl="1"/>
            <a:r>
              <a:rPr lang="en-US" sz="2000" dirty="0"/>
              <a:t>SSNMR Provides more information on the spatial orientation of the molecules since the information is not lost to random motion.</a:t>
            </a:r>
          </a:p>
          <a:p>
            <a:r>
              <a:rPr lang="en-US" sz="2400" dirty="0"/>
              <a:t>Dynamic Nuclear Polarization (DNP)</a:t>
            </a:r>
          </a:p>
          <a:p>
            <a:endParaRPr lang="en-US" sz="2400" dirty="0"/>
          </a:p>
        </p:txBody>
      </p:sp>
      <p:pic>
        <p:nvPicPr>
          <p:cNvPr id="2" name="Picture 1">
            <a:extLst>
              <a:ext uri="{FF2B5EF4-FFF2-40B4-BE49-F238E27FC236}">
                <a16:creationId xmlns="" xmlns:a16="http://schemas.microsoft.com/office/drawing/2014/main" id="{53725984-D2FD-4BDA-98CC-B4C0833B27A8}"/>
              </a:ext>
            </a:extLst>
          </p:cNvPr>
          <p:cNvPicPr>
            <a:picLocks noChangeAspect="1"/>
          </p:cNvPicPr>
          <p:nvPr/>
        </p:nvPicPr>
        <p:blipFill>
          <a:blip r:embed="rId2"/>
          <a:stretch>
            <a:fillRect/>
          </a:stretch>
        </p:blipFill>
        <p:spPr>
          <a:xfrm>
            <a:off x="914400" y="4572000"/>
            <a:ext cx="2819400" cy="198195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752600"/>
          </a:xfrm>
        </p:spPr>
        <p:txBody>
          <a:bodyPr/>
          <a:lstStyle/>
          <a:p>
            <a:r>
              <a:rPr lang="en-US" sz="3600" dirty="0"/>
              <a:t>Papers Reviewed </a:t>
            </a:r>
            <a:br>
              <a:rPr lang="en-US" sz="3600" dirty="0"/>
            </a:br>
            <a:endParaRPr lang="en-US" sz="36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447207" y="2438400"/>
            <a:ext cx="8229600" cy="4724400"/>
          </a:xfrm>
        </p:spPr>
        <p:txBody>
          <a:bodyPr/>
          <a:lstStyle/>
          <a:p>
            <a:r>
              <a:rPr lang="en-US" sz="2800" dirty="0"/>
              <a:t>Solution NMR studies reveal the location of the second transmembrane domain of the human sigma-1 receptor</a:t>
            </a:r>
          </a:p>
          <a:p>
            <a:pPr lvl="1"/>
            <a:r>
              <a:rPr lang="en-US" sz="2400" dirty="0"/>
              <a:t>Jose Luis Ortega-Roldan ⇑, Felipe Ossa, Nader T. Amin, Jason R. Schnell</a:t>
            </a:r>
          </a:p>
          <a:p>
            <a:r>
              <a:rPr lang="en-US" sz="2800" dirty="0"/>
              <a:t>Membrane Protein Structure and Dynamics from NMR Spectroscopy</a:t>
            </a:r>
          </a:p>
          <a:p>
            <a:pPr lvl="1"/>
            <a:r>
              <a:rPr lang="en-US" dirty="0"/>
              <a:t>Mei Hong, Yuan Zhang, and </a:t>
            </a:r>
            <a:r>
              <a:rPr lang="en-US" dirty="0" err="1"/>
              <a:t>Fanghao</a:t>
            </a:r>
            <a:r>
              <a:rPr lang="en-US" dirty="0"/>
              <a:t> Hu</a:t>
            </a:r>
            <a:endParaRPr lang="en-US" sz="2000" dirty="0"/>
          </a:p>
          <a:p>
            <a:endParaRPr lang="en-US" sz="2800" dirty="0"/>
          </a:p>
        </p:txBody>
      </p:sp>
    </p:spTree>
    <p:extLst>
      <p:ext uri="{BB962C8B-B14F-4D97-AF65-F5344CB8AC3E}">
        <p14:creationId xmlns:p14="http://schemas.microsoft.com/office/powerpoint/2010/main" val="19808072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pic>
        <p:nvPicPr>
          <p:cNvPr id="2" name="Content Placeholder 1">
            <a:extLst>
              <a:ext uri="{FF2B5EF4-FFF2-40B4-BE49-F238E27FC236}">
                <a16:creationId xmlns="" xmlns:a16="http://schemas.microsoft.com/office/drawing/2014/main" id="{C3AA386E-6BA1-48B0-B1A9-2F6D2052A735}"/>
              </a:ext>
            </a:extLst>
          </p:cNvPr>
          <p:cNvPicPr>
            <a:picLocks noGrp="1" noChangeAspect="1"/>
          </p:cNvPicPr>
          <p:nvPr>
            <p:ph idx="1"/>
          </p:nvPr>
        </p:nvPicPr>
        <p:blipFill>
          <a:blip r:embed="rId2"/>
          <a:stretch>
            <a:fillRect/>
          </a:stretch>
        </p:blipFill>
        <p:spPr>
          <a:xfrm>
            <a:off x="762000" y="2216150"/>
            <a:ext cx="6001382" cy="4114800"/>
          </a:xfrm>
          <a:prstGeom prst="rect">
            <a:avLst/>
          </a:prstGeom>
        </p:spPr>
      </p:pic>
    </p:spTree>
    <p:extLst>
      <p:ext uri="{BB962C8B-B14F-4D97-AF65-F5344CB8AC3E}">
        <p14:creationId xmlns:p14="http://schemas.microsoft.com/office/powerpoint/2010/main" val="25275768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286000"/>
            <a:ext cx="8229600" cy="4114800"/>
          </a:xfrm>
        </p:spPr>
        <p:txBody>
          <a:bodyPr/>
          <a:lstStyle/>
          <a:p>
            <a:r>
              <a:rPr lang="en-US" sz="2400" dirty="0"/>
              <a:t>Sigma-1 receptor (S1R): membrane chaperone protein found in both ER and plasma membranes </a:t>
            </a:r>
          </a:p>
          <a:p>
            <a:pPr lvl="1"/>
            <a:r>
              <a:rPr lang="en-US" sz="2000" dirty="0"/>
              <a:t>Accessory protein to ion channels and receptors</a:t>
            </a:r>
          </a:p>
          <a:p>
            <a:pPr lvl="2"/>
            <a:r>
              <a:rPr lang="en-US" sz="1600" dirty="0"/>
              <a:t>Voltage-gated potassium, sodium, and calcium channels; IP3 receptors, acid sensing channels, and glutamate and dopamine receptors</a:t>
            </a:r>
          </a:p>
          <a:p>
            <a:pPr lvl="1"/>
            <a:r>
              <a:rPr lang="en-US" sz="2000" dirty="0"/>
              <a:t>Found in CNS and binds small molecules</a:t>
            </a:r>
          </a:p>
          <a:p>
            <a:pPr lvl="2"/>
            <a:r>
              <a:rPr lang="en-US" sz="1600" dirty="0"/>
              <a:t>Opiates, antipsychotics, antidepressants, antihistamines, phencyclidine-like compounds, </a:t>
            </a:r>
            <a:r>
              <a:rPr lang="el-GR" sz="1600" dirty="0"/>
              <a:t>β</a:t>
            </a:r>
            <a:r>
              <a:rPr lang="en-US" sz="1600" dirty="0"/>
              <a:t>-adrenergic receptor ligands, cocaine, dimethyltryptamine, progesterone, and sphingosine</a:t>
            </a:r>
          </a:p>
          <a:p>
            <a:pPr lvl="1"/>
            <a:r>
              <a:rPr lang="en-US" sz="2000" dirty="0"/>
              <a:t>Potential therapeutic target	</a:t>
            </a:r>
          </a:p>
          <a:p>
            <a:pPr lvl="2"/>
            <a:r>
              <a:rPr lang="en-US" sz="1600" dirty="0"/>
              <a:t>Schizophrenia, Alzheimer’s and Parkinson’s diseases, amnesia, depression, amyotrophic lateral sclerosis and addiction</a:t>
            </a:r>
          </a:p>
          <a:p>
            <a:pPr marL="457200" lvl="1" indent="0">
              <a:buNone/>
            </a:pPr>
            <a:endParaRPr lang="en-US" sz="2000" dirty="0"/>
          </a:p>
        </p:txBody>
      </p:sp>
    </p:spTree>
    <p:extLst>
      <p:ext uri="{BB962C8B-B14F-4D97-AF65-F5344CB8AC3E}">
        <p14:creationId xmlns:p14="http://schemas.microsoft.com/office/powerpoint/2010/main" val="21092172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419100" y="2209800"/>
            <a:ext cx="8229600" cy="4114800"/>
          </a:xfrm>
        </p:spPr>
        <p:txBody>
          <a:bodyPr/>
          <a:lstStyle/>
          <a:p>
            <a:r>
              <a:rPr lang="en-US" sz="2400" dirty="0"/>
              <a:t>Complete structure and relationship to the membrane is not known</a:t>
            </a:r>
          </a:p>
          <a:p>
            <a:pPr lvl="1"/>
            <a:r>
              <a:rPr lang="en-US" sz="2000" dirty="0"/>
              <a:t>Contains 2 TM domains connected by a cytosolic domain and an ER-accessible C-terminal chaperone domain</a:t>
            </a:r>
          </a:p>
          <a:p>
            <a:pPr lvl="1"/>
            <a:r>
              <a:rPr lang="en-US" sz="2000" dirty="0"/>
              <a:t>Know only regions from residues (regions 91-109 and 176-194)</a:t>
            </a:r>
          </a:p>
          <a:p>
            <a:pPr lvl="2"/>
            <a:r>
              <a:rPr lang="en-US" sz="1800" dirty="0"/>
              <a:t>SBDL1 and 2 (Steroid Binding Domain Like) are located within S1R ligand binding site</a:t>
            </a:r>
            <a:endParaRPr lang="en-US" sz="1400" dirty="0"/>
          </a:p>
          <a:p>
            <a:pPr lvl="1"/>
            <a:r>
              <a:rPr lang="en-US" sz="2200" dirty="0"/>
              <a:t>Sequence based predictions </a:t>
            </a:r>
          </a:p>
          <a:p>
            <a:pPr marL="457200" lvl="1" indent="0">
              <a:buNone/>
            </a:pPr>
            <a:r>
              <a:rPr lang="en-US" sz="2200" dirty="0"/>
              <a:t>     of TM helices are not </a:t>
            </a:r>
          </a:p>
          <a:p>
            <a:pPr marL="457200" lvl="1" indent="0">
              <a:buNone/>
            </a:pPr>
            <a:r>
              <a:rPr lang="en-US" sz="2200" dirty="0"/>
              <a:t>     conclusive</a:t>
            </a:r>
          </a:p>
          <a:p>
            <a:pPr lvl="1"/>
            <a:endParaRPr lang="en-US" sz="2200" dirty="0"/>
          </a:p>
        </p:txBody>
      </p:sp>
      <p:pic>
        <p:nvPicPr>
          <p:cNvPr id="2" name="Picture 1">
            <a:extLst>
              <a:ext uri="{FF2B5EF4-FFF2-40B4-BE49-F238E27FC236}">
                <a16:creationId xmlns="" xmlns:a16="http://schemas.microsoft.com/office/drawing/2014/main" id="{ABCF98A7-BDDC-4717-8A93-CE244C556B7B}"/>
              </a:ext>
            </a:extLst>
          </p:cNvPr>
          <p:cNvPicPr>
            <a:picLocks noChangeAspect="1"/>
          </p:cNvPicPr>
          <p:nvPr/>
        </p:nvPicPr>
        <p:blipFill>
          <a:blip r:embed="rId3"/>
          <a:stretch>
            <a:fillRect/>
          </a:stretch>
        </p:blipFill>
        <p:spPr>
          <a:xfrm>
            <a:off x="4495800" y="4343400"/>
            <a:ext cx="4137611" cy="2514600"/>
          </a:xfrm>
          <a:prstGeom prst="rect">
            <a:avLst/>
          </a:prstGeom>
        </p:spPr>
      </p:pic>
    </p:spTree>
    <p:extLst>
      <p:ext uri="{BB962C8B-B14F-4D97-AF65-F5344CB8AC3E}">
        <p14:creationId xmlns:p14="http://schemas.microsoft.com/office/powerpoint/2010/main" val="2930079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p:txBody>
          <a:bodyPr/>
          <a:lstStyle/>
          <a:p>
            <a:r>
              <a:rPr lang="en-US" sz="2400" dirty="0"/>
              <a:t>Goal is to define residues that constitute TM2 </a:t>
            </a:r>
          </a:p>
          <a:p>
            <a:r>
              <a:rPr lang="en-US" sz="2400" dirty="0"/>
              <a:t>Utilized solution NMR studies of novel S1R construct (S1R(</a:t>
            </a:r>
            <a:r>
              <a:rPr lang="el-GR" sz="2400" dirty="0"/>
              <a:t>Δ</a:t>
            </a:r>
            <a:r>
              <a:rPr lang="en-US" sz="2400" dirty="0"/>
              <a:t>35)) in which the first TM has been removed </a:t>
            </a:r>
          </a:p>
          <a:p>
            <a:pPr lvl="1"/>
            <a:r>
              <a:rPr lang="en-US" sz="2000" dirty="0"/>
              <a:t>Enables description of residues within TM2 helix and secondary structure of cytosolic domain</a:t>
            </a:r>
          </a:p>
        </p:txBody>
      </p:sp>
    </p:spTree>
    <p:extLst>
      <p:ext uri="{BB962C8B-B14F-4D97-AF65-F5344CB8AC3E}">
        <p14:creationId xmlns:p14="http://schemas.microsoft.com/office/powerpoint/2010/main" val="21767948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p:txBody>
          <a:bodyPr/>
          <a:lstStyle/>
          <a:p>
            <a:pPr marL="0" indent="0">
              <a:buNone/>
            </a:pPr>
            <a:r>
              <a:rPr lang="en-US" sz="2400" dirty="0"/>
              <a:t>Sample Prep</a:t>
            </a:r>
          </a:p>
          <a:p>
            <a:r>
              <a:rPr lang="en-US" sz="2400" dirty="0"/>
              <a:t>The S1R(</a:t>
            </a:r>
            <a:r>
              <a:rPr lang="el-GR" sz="2400" dirty="0"/>
              <a:t>Δ35)</a:t>
            </a:r>
            <a:r>
              <a:rPr lang="en-US" sz="2400" dirty="0"/>
              <a:t> sample contained only the 36-223 residues of S1R and was confirmed by sequencing</a:t>
            </a:r>
          </a:p>
          <a:p>
            <a:pPr lvl="1"/>
            <a:r>
              <a:rPr lang="en-US" sz="2000" dirty="0"/>
              <a:t>C94A substitution was shown to have no effect on ligand binding and was introduced to prevent disulfide bonds during purification</a:t>
            </a:r>
          </a:p>
          <a:p>
            <a:r>
              <a:rPr lang="en-US" sz="2400" dirty="0"/>
              <a:t>Purified protein were incubated with 1% </a:t>
            </a:r>
            <a:r>
              <a:rPr lang="en-US" sz="2400" dirty="0" err="1"/>
              <a:t>dodecylphosphocholine</a:t>
            </a:r>
            <a:r>
              <a:rPr lang="en-US" sz="2400" dirty="0"/>
              <a:t> (DPC) and the lipid DPPC added the sample to a q ratio of 0.1 (lipid/detergent ratio)</a:t>
            </a:r>
          </a:p>
          <a:p>
            <a:pPr lvl="1"/>
            <a:r>
              <a:rPr lang="en-US" sz="1600" dirty="0" err="1"/>
              <a:t>Dodecylphosphocholine</a:t>
            </a:r>
            <a:r>
              <a:rPr lang="en-US" sz="1600" dirty="0"/>
              <a:t> (DPC) micelles are useful as a model membrane system for solution NMR</a:t>
            </a:r>
          </a:p>
          <a:p>
            <a:pPr lvl="1"/>
            <a:r>
              <a:rPr lang="en-US" sz="1600" dirty="0" err="1"/>
              <a:t>Dipalmitoylphosphatidylcholine</a:t>
            </a:r>
            <a:r>
              <a:rPr lang="en-US" sz="1600" dirty="0"/>
              <a:t> (DPPC) is a phospholipid </a:t>
            </a:r>
          </a:p>
          <a:p>
            <a:endParaRPr lang="en-US" sz="2400" dirty="0"/>
          </a:p>
          <a:p>
            <a:endParaRPr lang="en-US" sz="2400" dirty="0"/>
          </a:p>
        </p:txBody>
      </p:sp>
    </p:spTree>
    <p:extLst>
      <p:ext uri="{BB962C8B-B14F-4D97-AF65-F5344CB8AC3E}">
        <p14:creationId xmlns:p14="http://schemas.microsoft.com/office/powerpoint/2010/main" val="4882686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pic>
        <p:nvPicPr>
          <p:cNvPr id="2" name="Content Placeholder 1">
            <a:extLst>
              <a:ext uri="{FF2B5EF4-FFF2-40B4-BE49-F238E27FC236}">
                <a16:creationId xmlns="" xmlns:a16="http://schemas.microsoft.com/office/drawing/2014/main" id="{BEA93EF8-993D-4AC3-A91A-4D9E3A1701AC}"/>
              </a:ext>
            </a:extLst>
          </p:cNvPr>
          <p:cNvPicPr>
            <a:picLocks noGrp="1" noChangeAspect="1"/>
          </p:cNvPicPr>
          <p:nvPr>
            <p:ph idx="1"/>
          </p:nvPr>
        </p:nvPicPr>
        <p:blipFill>
          <a:blip r:embed="rId3"/>
          <a:stretch>
            <a:fillRect/>
          </a:stretch>
        </p:blipFill>
        <p:spPr>
          <a:xfrm>
            <a:off x="152400" y="2362200"/>
            <a:ext cx="3422250" cy="4114800"/>
          </a:xfrm>
          <a:prstGeom prst="rect">
            <a:avLst/>
          </a:prstGeom>
        </p:spPr>
      </p:pic>
      <p:pic>
        <p:nvPicPr>
          <p:cNvPr id="6" name="Picture 5">
            <a:extLst>
              <a:ext uri="{FF2B5EF4-FFF2-40B4-BE49-F238E27FC236}">
                <a16:creationId xmlns="" xmlns:a16="http://schemas.microsoft.com/office/drawing/2014/main" id="{A03FEC5E-F0DD-41EA-8913-B7B5BC587BAB}"/>
              </a:ext>
            </a:extLst>
          </p:cNvPr>
          <p:cNvPicPr>
            <a:picLocks noChangeAspect="1"/>
          </p:cNvPicPr>
          <p:nvPr/>
        </p:nvPicPr>
        <p:blipFill>
          <a:blip r:embed="rId4"/>
          <a:stretch>
            <a:fillRect/>
          </a:stretch>
        </p:blipFill>
        <p:spPr>
          <a:xfrm>
            <a:off x="3574650" y="3886200"/>
            <a:ext cx="4757057" cy="2148348"/>
          </a:xfrm>
          <a:prstGeom prst="rect">
            <a:avLst/>
          </a:prstGeom>
        </p:spPr>
      </p:pic>
      <p:sp>
        <p:nvSpPr>
          <p:cNvPr id="7" name="Content Placeholder 2">
            <a:extLst>
              <a:ext uri="{FF2B5EF4-FFF2-40B4-BE49-F238E27FC236}">
                <a16:creationId xmlns="" xmlns:a16="http://schemas.microsoft.com/office/drawing/2014/main" id="{6B7D2922-F863-4E3C-B282-529353F633CE}"/>
              </a:ext>
            </a:extLst>
          </p:cNvPr>
          <p:cNvSpPr txBox="1">
            <a:spLocks/>
          </p:cNvSpPr>
          <p:nvPr/>
        </p:nvSpPr>
        <p:spPr bwMode="auto">
          <a:xfrm>
            <a:off x="3574650" y="2641392"/>
            <a:ext cx="517484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65000"/>
                    <a:lumOff val="35000"/>
                  </a:schemeClr>
                </a:solidFill>
                <a:latin typeface="Calibri"/>
                <a:ea typeface="ＭＳ Ｐゴシック" charset="-128"/>
                <a:cs typeface="Calibri"/>
              </a:defRPr>
            </a:lvl1pPr>
            <a:lvl2pPr marL="742950" indent="-285750" algn="l" rtl="0" eaLnBrk="0" fontAlgn="base" hangingPunct="0">
              <a:spcBef>
                <a:spcPct val="20000"/>
              </a:spcBef>
              <a:spcAft>
                <a:spcPct val="0"/>
              </a:spcAft>
              <a:buFont typeface="Arial" charset="0"/>
              <a:buChar char="–"/>
              <a:defRPr sz="2800" kern="1200">
                <a:solidFill>
                  <a:schemeClr val="tx2">
                    <a:lumMod val="65000"/>
                    <a:lumOff val="35000"/>
                  </a:schemeClr>
                </a:solidFill>
                <a:latin typeface="Calibri"/>
                <a:ea typeface="ＭＳ Ｐゴシック" charset="-128"/>
                <a:cs typeface="Calibri"/>
              </a:defRPr>
            </a:lvl2pPr>
            <a:lvl3pPr marL="1143000" indent="-228600" algn="l" rtl="0" eaLnBrk="0" fontAlgn="base" hangingPunct="0">
              <a:spcBef>
                <a:spcPct val="20000"/>
              </a:spcBef>
              <a:spcAft>
                <a:spcPct val="0"/>
              </a:spcAft>
              <a:buFont typeface="Arial" charset="0"/>
              <a:buChar char="•"/>
              <a:defRPr sz="2400" kern="1200">
                <a:solidFill>
                  <a:schemeClr val="tx2">
                    <a:lumMod val="65000"/>
                    <a:lumOff val="35000"/>
                  </a:schemeClr>
                </a:solidFill>
                <a:latin typeface="Calibri"/>
                <a:ea typeface="ＭＳ Ｐゴシック" charset="-128"/>
                <a:cs typeface="Calibri"/>
              </a:defRPr>
            </a:lvl3pPr>
            <a:lvl4pPr marL="16002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4pPr>
            <a:lvl5pPr marL="20574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TROSY-HSQC spectrum 600 </a:t>
            </a:r>
            <a:r>
              <a:rPr lang="en-US" sz="2000" dirty="0" err="1"/>
              <a:t>Mhz</a:t>
            </a:r>
            <a:r>
              <a:rPr lang="en-US" sz="2000" dirty="0"/>
              <a:t> </a:t>
            </a:r>
          </a:p>
        </p:txBody>
      </p:sp>
    </p:spTree>
    <p:extLst>
      <p:ext uri="{BB962C8B-B14F-4D97-AF65-F5344CB8AC3E}">
        <p14:creationId xmlns:p14="http://schemas.microsoft.com/office/powerpoint/2010/main" val="34018929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752600"/>
          </a:xfrm>
        </p:spPr>
        <p:txBody>
          <a:bodyPr/>
          <a:lstStyle/>
          <a:p>
            <a:r>
              <a:rPr lang="en-US" dirty="0"/>
              <a:t>Overview</a:t>
            </a:r>
            <a:br>
              <a:rPr lang="en-US" dirty="0"/>
            </a:br>
            <a:endParaRPr lang="en-US"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p:txBody>
          <a:bodyPr/>
          <a:lstStyle/>
          <a:p>
            <a:r>
              <a:rPr lang="en-US" dirty="0"/>
              <a:t>Basics of NMR</a:t>
            </a:r>
          </a:p>
          <a:p>
            <a:r>
              <a:rPr lang="en-US" dirty="0"/>
              <a:t>Solution NMR Paper</a:t>
            </a:r>
          </a:p>
          <a:p>
            <a:r>
              <a:rPr lang="en-US" dirty="0"/>
              <a:t>SSNMR Paper</a:t>
            </a:r>
          </a:p>
          <a:p>
            <a:r>
              <a:rPr lang="en-US" dirty="0"/>
              <a:t>Review of MRI</a:t>
            </a:r>
          </a:p>
          <a:p>
            <a:r>
              <a:rPr lang="en-US" dirty="0"/>
              <a:t>MRI and TBI Paper</a:t>
            </a:r>
          </a:p>
          <a:p>
            <a:r>
              <a:rPr lang="en-US" dirty="0"/>
              <a:t>Diffusion Tensor Paper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p:txBody>
          <a:bodyPr/>
          <a:lstStyle/>
          <a:p>
            <a:r>
              <a:rPr lang="en-US" sz="1800" dirty="0"/>
              <a:t>Far UV circular dichroism spectra – similar helical content per residue and consistent with NMR chemical shifts (42% and 46% for S1R(</a:t>
            </a:r>
            <a:r>
              <a:rPr lang="el-GR" sz="1800" dirty="0"/>
              <a:t>Δ35) </a:t>
            </a:r>
            <a:r>
              <a:rPr lang="en-US" sz="1800" dirty="0"/>
              <a:t>and S1R(cd), respectively)</a:t>
            </a:r>
          </a:p>
          <a:p>
            <a:endParaRPr lang="en-US" dirty="0"/>
          </a:p>
        </p:txBody>
      </p:sp>
      <p:pic>
        <p:nvPicPr>
          <p:cNvPr id="2" name="Picture 1">
            <a:extLst>
              <a:ext uri="{FF2B5EF4-FFF2-40B4-BE49-F238E27FC236}">
                <a16:creationId xmlns="" xmlns:a16="http://schemas.microsoft.com/office/drawing/2014/main" id="{0B4F4FBF-2401-4A1F-8E54-2669BE6F59CB}"/>
              </a:ext>
            </a:extLst>
          </p:cNvPr>
          <p:cNvPicPr>
            <a:picLocks noChangeAspect="1"/>
          </p:cNvPicPr>
          <p:nvPr/>
        </p:nvPicPr>
        <p:blipFill>
          <a:blip r:embed="rId3"/>
          <a:stretch>
            <a:fillRect/>
          </a:stretch>
        </p:blipFill>
        <p:spPr>
          <a:xfrm>
            <a:off x="533400" y="3505200"/>
            <a:ext cx="4524913" cy="3124200"/>
          </a:xfrm>
          <a:prstGeom prst="rect">
            <a:avLst/>
          </a:prstGeom>
        </p:spPr>
      </p:pic>
    </p:spTree>
    <p:extLst>
      <p:ext uri="{BB962C8B-B14F-4D97-AF65-F5344CB8AC3E}">
        <p14:creationId xmlns:p14="http://schemas.microsoft.com/office/powerpoint/2010/main" val="6405933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413479" y="2514600"/>
            <a:ext cx="3244121" cy="3429000"/>
          </a:xfrm>
        </p:spPr>
        <p:txBody>
          <a:bodyPr/>
          <a:lstStyle/>
          <a:p>
            <a:r>
              <a:rPr lang="en-US" sz="1800" dirty="0"/>
              <a:t>Chemical shift-based secondary structure analysis of S1R(</a:t>
            </a:r>
            <a:r>
              <a:rPr lang="el-GR" sz="1800" dirty="0"/>
              <a:t>Δ35) </a:t>
            </a:r>
            <a:endParaRPr lang="en-US" sz="1800" dirty="0"/>
          </a:p>
          <a:p>
            <a:endParaRPr lang="en-US" sz="1800" dirty="0"/>
          </a:p>
          <a:p>
            <a:endParaRPr lang="en-US" sz="1800" dirty="0"/>
          </a:p>
          <a:p>
            <a:endParaRPr lang="en-US" sz="1800" dirty="0"/>
          </a:p>
          <a:p>
            <a:endParaRPr lang="en-US" sz="1800" dirty="0"/>
          </a:p>
          <a:p>
            <a:endParaRPr lang="en-US" sz="1800" dirty="0"/>
          </a:p>
          <a:p>
            <a:r>
              <a:rPr lang="en-US" sz="1800" baseline="30000" dirty="0"/>
              <a:t>13</a:t>
            </a:r>
            <a:r>
              <a:rPr lang="en-US" sz="1800" dirty="0"/>
              <a:t>C</a:t>
            </a:r>
            <a:r>
              <a:rPr lang="el-GR" sz="1800" dirty="0"/>
              <a:t>α</a:t>
            </a:r>
            <a:r>
              <a:rPr lang="en-US" sz="1800" dirty="0"/>
              <a:t> chemical shift index</a:t>
            </a:r>
            <a:endParaRPr lang="en-US" sz="1800" baseline="30000" dirty="0"/>
          </a:p>
        </p:txBody>
      </p:sp>
      <p:pic>
        <p:nvPicPr>
          <p:cNvPr id="4" name="Picture 3">
            <a:extLst>
              <a:ext uri="{FF2B5EF4-FFF2-40B4-BE49-F238E27FC236}">
                <a16:creationId xmlns="" xmlns:a16="http://schemas.microsoft.com/office/drawing/2014/main" id="{BF88CE30-CB15-43BB-9E72-A3F993FEB7A7}"/>
              </a:ext>
            </a:extLst>
          </p:cNvPr>
          <p:cNvPicPr>
            <a:picLocks noChangeAspect="1"/>
          </p:cNvPicPr>
          <p:nvPr/>
        </p:nvPicPr>
        <p:blipFill>
          <a:blip r:embed="rId3"/>
          <a:stretch>
            <a:fillRect/>
          </a:stretch>
        </p:blipFill>
        <p:spPr>
          <a:xfrm>
            <a:off x="3625594" y="1833148"/>
            <a:ext cx="5518406" cy="5024852"/>
          </a:xfrm>
          <a:prstGeom prst="rect">
            <a:avLst/>
          </a:prstGeom>
        </p:spPr>
      </p:pic>
    </p:spTree>
    <p:extLst>
      <p:ext uri="{BB962C8B-B14F-4D97-AF65-F5344CB8AC3E}">
        <p14:creationId xmlns:p14="http://schemas.microsoft.com/office/powerpoint/2010/main" val="37042810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6003561" y="2514600"/>
            <a:ext cx="2971800" cy="4071057"/>
          </a:xfrm>
        </p:spPr>
        <p:txBody>
          <a:bodyPr/>
          <a:lstStyle/>
          <a:p>
            <a:pPr marL="0" indent="0">
              <a:buNone/>
            </a:pPr>
            <a:r>
              <a:rPr lang="en-US" sz="1800" dirty="0"/>
              <a:t>Dynamic properties of S1R(D35) from relaxation </a:t>
            </a:r>
            <a:r>
              <a:rPr lang="en-US" sz="1800" dirty="0" smtClean="0"/>
              <a:t>ratio collected </a:t>
            </a:r>
            <a:r>
              <a:rPr lang="en-US" sz="1800" dirty="0"/>
              <a:t>at 600 MHz</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baseline="30000" dirty="0"/>
              <a:t>1</a:t>
            </a:r>
            <a:r>
              <a:rPr lang="en-US" sz="1800" dirty="0"/>
              <a:t>H–</a:t>
            </a:r>
            <a:r>
              <a:rPr lang="en-US" sz="1800" baseline="30000" dirty="0"/>
              <a:t>15</a:t>
            </a:r>
            <a:r>
              <a:rPr lang="en-US" sz="1800" dirty="0"/>
              <a:t>N heteronuclear NOEs</a:t>
            </a:r>
          </a:p>
        </p:txBody>
      </p:sp>
      <p:pic>
        <p:nvPicPr>
          <p:cNvPr id="2" name="Picture 1">
            <a:extLst>
              <a:ext uri="{FF2B5EF4-FFF2-40B4-BE49-F238E27FC236}">
                <a16:creationId xmlns="" xmlns:a16="http://schemas.microsoft.com/office/drawing/2014/main" id="{7124A55D-1591-4296-9F0A-D0A1A21DAB43}"/>
              </a:ext>
            </a:extLst>
          </p:cNvPr>
          <p:cNvPicPr>
            <a:picLocks noChangeAspect="1"/>
          </p:cNvPicPr>
          <p:nvPr/>
        </p:nvPicPr>
        <p:blipFill>
          <a:blip r:embed="rId3"/>
          <a:stretch>
            <a:fillRect/>
          </a:stretch>
        </p:blipFill>
        <p:spPr>
          <a:xfrm>
            <a:off x="152400" y="2614516"/>
            <a:ext cx="5895663" cy="4071057"/>
          </a:xfrm>
          <a:prstGeom prst="rect">
            <a:avLst/>
          </a:prstGeom>
        </p:spPr>
      </p:pic>
    </p:spTree>
    <p:extLst>
      <p:ext uri="{BB962C8B-B14F-4D97-AF65-F5344CB8AC3E}">
        <p14:creationId xmlns:p14="http://schemas.microsoft.com/office/powerpoint/2010/main" val="13137511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228600" y="2229787"/>
            <a:ext cx="8839200" cy="1107086"/>
          </a:xfrm>
        </p:spPr>
        <p:txBody>
          <a:bodyPr/>
          <a:lstStyle/>
          <a:p>
            <a:pPr marL="0" indent="0">
              <a:buNone/>
            </a:pPr>
            <a:r>
              <a:rPr lang="en-US" sz="1400" dirty="0"/>
              <a:t>Chemical shift perturbations in the backbone amide 1H and 15N resonances of S1R(D35) in DPC upon addition of DPPC to a DPC:DPPC ratio of 1</a:t>
            </a:r>
            <a:r>
              <a:rPr lang="en-US" sz="1400" dirty="0" smtClean="0"/>
              <a:t>. </a:t>
            </a:r>
            <a:r>
              <a:rPr lang="en-US" sz="1400" dirty="0"/>
              <a:t>The solid line indicates the sum of the absolute chemical shift perturbations (CSP) over a 7-residue window, with the magnitude of the CSP for each residue (blue bars). A gray bar indicates prolines or residues for which the chemical shift assignments could not be determined.</a:t>
            </a:r>
            <a:endParaRPr lang="en-US" sz="1000" dirty="0"/>
          </a:p>
        </p:txBody>
      </p:sp>
      <p:pic>
        <p:nvPicPr>
          <p:cNvPr id="2" name="Picture 1">
            <a:extLst>
              <a:ext uri="{FF2B5EF4-FFF2-40B4-BE49-F238E27FC236}">
                <a16:creationId xmlns="" xmlns:a16="http://schemas.microsoft.com/office/drawing/2014/main" id="{99C08E60-C713-4D2A-AB32-89701227352B}"/>
              </a:ext>
            </a:extLst>
          </p:cNvPr>
          <p:cNvPicPr>
            <a:picLocks noChangeAspect="1"/>
          </p:cNvPicPr>
          <p:nvPr/>
        </p:nvPicPr>
        <p:blipFill>
          <a:blip r:embed="rId3"/>
          <a:stretch>
            <a:fillRect/>
          </a:stretch>
        </p:blipFill>
        <p:spPr>
          <a:xfrm>
            <a:off x="0" y="3336873"/>
            <a:ext cx="6553200" cy="3486150"/>
          </a:xfrm>
          <a:prstGeom prst="rect">
            <a:avLst/>
          </a:prstGeom>
        </p:spPr>
      </p:pic>
    </p:spTree>
    <p:extLst>
      <p:ext uri="{BB962C8B-B14F-4D97-AF65-F5344CB8AC3E}">
        <p14:creationId xmlns:p14="http://schemas.microsoft.com/office/powerpoint/2010/main" val="12194739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Solution NMR studies reveal the location of the second transmembrane domain of the human sigma-1 receptor</a:t>
            </a:r>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5029200" y="2236299"/>
            <a:ext cx="3886200" cy="4545501"/>
          </a:xfrm>
        </p:spPr>
        <p:txBody>
          <a:bodyPr/>
          <a:lstStyle/>
          <a:p>
            <a:pPr marL="0" indent="0">
              <a:buNone/>
            </a:pPr>
            <a:r>
              <a:rPr lang="en-US" sz="1800" dirty="0"/>
              <a:t>The characterized secondary structure of S1R missing only 8 residues N-terminus and the first transmembrane domain</a:t>
            </a:r>
          </a:p>
        </p:txBody>
      </p:sp>
      <p:pic>
        <p:nvPicPr>
          <p:cNvPr id="2" name="Picture 1">
            <a:extLst>
              <a:ext uri="{FF2B5EF4-FFF2-40B4-BE49-F238E27FC236}">
                <a16:creationId xmlns="" xmlns:a16="http://schemas.microsoft.com/office/drawing/2014/main" id="{F67EFF36-5FC1-4A49-8028-F8DAFD329B8D}"/>
              </a:ext>
            </a:extLst>
          </p:cNvPr>
          <p:cNvPicPr>
            <a:picLocks noChangeAspect="1"/>
          </p:cNvPicPr>
          <p:nvPr/>
        </p:nvPicPr>
        <p:blipFill>
          <a:blip r:embed="rId3"/>
          <a:stretch>
            <a:fillRect/>
          </a:stretch>
        </p:blipFill>
        <p:spPr>
          <a:xfrm>
            <a:off x="44970" y="2508536"/>
            <a:ext cx="4953000" cy="3626189"/>
          </a:xfrm>
          <a:prstGeom prst="rect">
            <a:avLst/>
          </a:prstGeom>
        </p:spPr>
      </p:pic>
    </p:spTree>
    <p:extLst>
      <p:ext uri="{BB962C8B-B14F-4D97-AF65-F5344CB8AC3E}">
        <p14:creationId xmlns:p14="http://schemas.microsoft.com/office/powerpoint/2010/main" val="376472368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pic>
        <p:nvPicPr>
          <p:cNvPr id="6" name="Content Placeholder 5">
            <a:extLst>
              <a:ext uri="{FF2B5EF4-FFF2-40B4-BE49-F238E27FC236}">
                <a16:creationId xmlns="" xmlns:a16="http://schemas.microsoft.com/office/drawing/2014/main" id="{45544B1A-CF60-4221-8F7F-03A02D680FB4}"/>
              </a:ext>
            </a:extLst>
          </p:cNvPr>
          <p:cNvPicPr>
            <a:picLocks noGrp="1" noChangeAspect="1"/>
          </p:cNvPicPr>
          <p:nvPr>
            <p:ph idx="1"/>
          </p:nvPr>
        </p:nvPicPr>
        <p:blipFill>
          <a:blip r:embed="rId2"/>
          <a:stretch>
            <a:fillRect/>
          </a:stretch>
        </p:blipFill>
        <p:spPr>
          <a:xfrm>
            <a:off x="685800" y="1752600"/>
            <a:ext cx="6159441" cy="4915528"/>
          </a:xfrm>
          <a:prstGeom prst="rect">
            <a:avLst/>
          </a:prstGeom>
        </p:spPr>
      </p:pic>
    </p:spTree>
    <p:extLst>
      <p:ext uri="{BB962C8B-B14F-4D97-AF65-F5344CB8AC3E}">
        <p14:creationId xmlns:p14="http://schemas.microsoft.com/office/powerpoint/2010/main" val="2345182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457200" y="2057400"/>
            <a:ext cx="8229600" cy="4114800"/>
          </a:xfrm>
        </p:spPr>
        <p:txBody>
          <a:bodyPr/>
          <a:lstStyle/>
          <a:p>
            <a:r>
              <a:rPr lang="en-US" sz="2400" dirty="0"/>
              <a:t>Why SSNMR?</a:t>
            </a:r>
          </a:p>
          <a:p>
            <a:pPr lvl="1"/>
            <a:r>
              <a:rPr lang="en-US" sz="2000" dirty="0"/>
              <a:t>Membrane proteins solubilized only in detergents and lipids (which have large molecular weights) are difficult to resolve in solution based NMR</a:t>
            </a:r>
          </a:p>
          <a:p>
            <a:pPr lvl="1"/>
            <a:r>
              <a:rPr lang="en-US" sz="2000" dirty="0"/>
              <a:t>Large crystals are difficult to grow</a:t>
            </a:r>
          </a:p>
          <a:p>
            <a:pPr lvl="1"/>
            <a:r>
              <a:rPr lang="en-US" sz="2000" dirty="0"/>
              <a:t>SSNMR allows membrane proteins to be studied in phospholipid bilayers 	</a:t>
            </a:r>
          </a:p>
          <a:p>
            <a:pPr lvl="2"/>
            <a:r>
              <a:rPr lang="en-US" sz="1800" dirty="0"/>
              <a:t>Represents biological membrane much better than micelles </a:t>
            </a:r>
          </a:p>
          <a:p>
            <a:pPr lvl="1"/>
            <a:r>
              <a:rPr lang="en-US" sz="2200" dirty="0"/>
              <a:t>SSNMR gives precise information about protein orientation and dynamics</a:t>
            </a:r>
          </a:p>
          <a:p>
            <a:pPr marL="457200" lvl="1" indent="0">
              <a:buNone/>
            </a:pPr>
            <a:endParaRPr lang="en-US" sz="2200" dirty="0"/>
          </a:p>
        </p:txBody>
      </p:sp>
    </p:spTree>
    <p:extLst>
      <p:ext uri="{BB962C8B-B14F-4D97-AF65-F5344CB8AC3E}">
        <p14:creationId xmlns:p14="http://schemas.microsoft.com/office/powerpoint/2010/main" val="21025884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Two major advantages of SSNMR</a:t>
            </a:r>
          </a:p>
          <a:p>
            <a:pPr lvl="1"/>
            <a:r>
              <a:rPr lang="en-US" sz="2000" dirty="0"/>
              <a:t>“Magic-angle spinning (MAS) of the samples to obtain high-resolution spectra that reflect isotropic chemical shifts and recoupled, orientation-dependent (anisotropic), dipolar couplings and chemical shift anisotropy”</a:t>
            </a:r>
          </a:p>
          <a:p>
            <a:pPr lvl="2"/>
            <a:r>
              <a:rPr lang="en-US" sz="1600" dirty="0"/>
              <a:t>Read, use MAS to remove anisotropy and coupling complexity and then add coupling and anisotropy back to gain some additional information that was lost</a:t>
            </a:r>
          </a:p>
          <a:p>
            <a:pPr lvl="1"/>
            <a:r>
              <a:rPr lang="en-US" sz="2000" dirty="0"/>
              <a:t>Oriented Sample NMR </a:t>
            </a:r>
          </a:p>
          <a:p>
            <a:pPr lvl="2"/>
            <a:r>
              <a:rPr lang="en-US" sz="1600" dirty="0"/>
              <a:t>Align lipid membranes to determine protein orientation in the phospholipid bilayer</a:t>
            </a:r>
          </a:p>
          <a:p>
            <a:pPr lvl="2"/>
            <a:r>
              <a:rPr lang="en-US" sz="1600" dirty="0"/>
              <a:t>Dipolar coupling and chemical shift become well resolved</a:t>
            </a:r>
          </a:p>
          <a:p>
            <a:pPr lvl="2"/>
            <a:r>
              <a:rPr lang="en-US" sz="1600" dirty="0"/>
              <a:t>Difficult to align (either mechanically in glass plates or magnetically using liquid-crystalline media</a:t>
            </a:r>
            <a:endParaRPr lang="en-US" sz="800" dirty="0"/>
          </a:p>
          <a:p>
            <a:pPr lvl="2"/>
            <a:endParaRPr lang="en-US" sz="1600" dirty="0"/>
          </a:p>
        </p:txBody>
      </p:sp>
    </p:spTree>
    <p:extLst>
      <p:ext uri="{BB962C8B-B14F-4D97-AF65-F5344CB8AC3E}">
        <p14:creationId xmlns:p14="http://schemas.microsoft.com/office/powerpoint/2010/main" val="19195587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pic>
        <p:nvPicPr>
          <p:cNvPr id="4" name="Picture 3">
            <a:extLst>
              <a:ext uri="{FF2B5EF4-FFF2-40B4-BE49-F238E27FC236}">
                <a16:creationId xmlns="" xmlns:a16="http://schemas.microsoft.com/office/drawing/2014/main" id="{0E5B7A1B-5CEF-43F6-9990-398CBAD5BDAF}"/>
              </a:ext>
            </a:extLst>
          </p:cNvPr>
          <p:cNvPicPr>
            <a:picLocks noChangeAspect="1"/>
          </p:cNvPicPr>
          <p:nvPr/>
        </p:nvPicPr>
        <p:blipFill>
          <a:blip r:embed="rId3"/>
          <a:stretch>
            <a:fillRect/>
          </a:stretch>
        </p:blipFill>
        <p:spPr>
          <a:xfrm>
            <a:off x="533400" y="1752600"/>
            <a:ext cx="7078814" cy="1233791"/>
          </a:xfrm>
          <a:prstGeom prst="rect">
            <a:avLst/>
          </a:prstGeom>
        </p:spPr>
      </p:pic>
      <p:pic>
        <p:nvPicPr>
          <p:cNvPr id="6" name="Picture 5">
            <a:extLst>
              <a:ext uri="{FF2B5EF4-FFF2-40B4-BE49-F238E27FC236}">
                <a16:creationId xmlns="" xmlns:a16="http://schemas.microsoft.com/office/drawing/2014/main" id="{32673DE8-F352-4E00-B863-AC7E3DF9332F}"/>
              </a:ext>
            </a:extLst>
          </p:cNvPr>
          <p:cNvPicPr>
            <a:picLocks noChangeAspect="1"/>
          </p:cNvPicPr>
          <p:nvPr/>
        </p:nvPicPr>
        <p:blipFill>
          <a:blip r:embed="rId4"/>
          <a:stretch>
            <a:fillRect/>
          </a:stretch>
        </p:blipFill>
        <p:spPr>
          <a:xfrm>
            <a:off x="2057400" y="2983412"/>
            <a:ext cx="4343400" cy="3864941"/>
          </a:xfrm>
          <a:prstGeom prst="rect">
            <a:avLst/>
          </a:prstGeom>
        </p:spPr>
      </p:pic>
    </p:spTree>
    <p:extLst>
      <p:ext uri="{BB962C8B-B14F-4D97-AF65-F5344CB8AC3E}">
        <p14:creationId xmlns:p14="http://schemas.microsoft.com/office/powerpoint/2010/main" val="28372412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pic>
        <p:nvPicPr>
          <p:cNvPr id="7" name="Picture 6">
            <a:extLst>
              <a:ext uri="{FF2B5EF4-FFF2-40B4-BE49-F238E27FC236}">
                <a16:creationId xmlns="" xmlns:a16="http://schemas.microsoft.com/office/drawing/2014/main" id="{41225040-E3D2-452F-8208-3D563B9BE155}"/>
              </a:ext>
            </a:extLst>
          </p:cNvPr>
          <p:cNvPicPr>
            <a:picLocks noChangeAspect="1"/>
          </p:cNvPicPr>
          <p:nvPr/>
        </p:nvPicPr>
        <p:blipFill>
          <a:blip r:embed="rId3"/>
          <a:stretch>
            <a:fillRect/>
          </a:stretch>
        </p:blipFill>
        <p:spPr>
          <a:xfrm>
            <a:off x="457200" y="2604794"/>
            <a:ext cx="2743200" cy="4020123"/>
          </a:xfrm>
          <a:prstGeom prst="rect">
            <a:avLst/>
          </a:prstGeom>
        </p:spPr>
      </p:pic>
      <p:sp>
        <p:nvSpPr>
          <p:cNvPr id="9" name="Content Placeholder 2">
            <a:extLst>
              <a:ext uri="{FF2B5EF4-FFF2-40B4-BE49-F238E27FC236}">
                <a16:creationId xmlns="" xmlns:a16="http://schemas.microsoft.com/office/drawing/2014/main" id="{EE875A56-2F61-49E0-B4D8-468947B5D11E}"/>
              </a:ext>
            </a:extLst>
          </p:cNvPr>
          <p:cNvSpPr>
            <a:spLocks noGrp="1"/>
          </p:cNvSpPr>
          <p:nvPr>
            <p:ph idx="1"/>
          </p:nvPr>
        </p:nvSpPr>
        <p:spPr>
          <a:xfrm>
            <a:off x="3593664" y="3124200"/>
            <a:ext cx="4495800" cy="876300"/>
          </a:xfrm>
        </p:spPr>
        <p:txBody>
          <a:bodyPr/>
          <a:lstStyle/>
          <a:p>
            <a:pPr marL="0" indent="0">
              <a:buNone/>
            </a:pPr>
            <a:r>
              <a:rPr lang="en-US" sz="2400" dirty="0"/>
              <a:t>Simplify things… 54.74</a:t>
            </a:r>
            <a:r>
              <a:rPr lang="en-US" sz="2400" baseline="30000" dirty="0"/>
              <a:t>o</a:t>
            </a:r>
          </a:p>
          <a:p>
            <a:pPr lvl="2"/>
            <a:endParaRPr lang="en-US" sz="1600" dirty="0"/>
          </a:p>
        </p:txBody>
      </p:sp>
      <p:sp>
        <p:nvSpPr>
          <p:cNvPr id="10" name="Content Placeholder 2">
            <a:extLst>
              <a:ext uri="{FF2B5EF4-FFF2-40B4-BE49-F238E27FC236}">
                <a16:creationId xmlns="" xmlns:a16="http://schemas.microsoft.com/office/drawing/2014/main" id="{B713AA86-640C-445B-A395-BB39BFF65607}"/>
              </a:ext>
            </a:extLst>
          </p:cNvPr>
          <p:cNvSpPr txBox="1">
            <a:spLocks/>
          </p:cNvSpPr>
          <p:nvPr/>
        </p:nvSpPr>
        <p:spPr bwMode="auto">
          <a:xfrm>
            <a:off x="381000" y="1993261"/>
            <a:ext cx="4495800" cy="87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65000"/>
                    <a:lumOff val="35000"/>
                  </a:schemeClr>
                </a:solidFill>
                <a:latin typeface="Calibri"/>
                <a:ea typeface="ＭＳ Ｐゴシック" charset="-128"/>
                <a:cs typeface="Calibri"/>
              </a:defRPr>
            </a:lvl1pPr>
            <a:lvl2pPr marL="742950" indent="-285750" algn="l" rtl="0" eaLnBrk="0" fontAlgn="base" hangingPunct="0">
              <a:spcBef>
                <a:spcPct val="20000"/>
              </a:spcBef>
              <a:spcAft>
                <a:spcPct val="0"/>
              </a:spcAft>
              <a:buFont typeface="Arial" charset="0"/>
              <a:buChar char="–"/>
              <a:defRPr sz="2800" kern="1200">
                <a:solidFill>
                  <a:schemeClr val="tx2">
                    <a:lumMod val="65000"/>
                    <a:lumOff val="35000"/>
                  </a:schemeClr>
                </a:solidFill>
                <a:latin typeface="Calibri"/>
                <a:ea typeface="ＭＳ Ｐゴシック" charset="-128"/>
                <a:cs typeface="Calibri"/>
              </a:defRPr>
            </a:lvl2pPr>
            <a:lvl3pPr marL="1143000" indent="-228600" algn="l" rtl="0" eaLnBrk="0" fontAlgn="base" hangingPunct="0">
              <a:spcBef>
                <a:spcPct val="20000"/>
              </a:spcBef>
              <a:spcAft>
                <a:spcPct val="0"/>
              </a:spcAft>
              <a:buFont typeface="Arial" charset="0"/>
              <a:buChar char="•"/>
              <a:defRPr sz="2400" kern="1200">
                <a:solidFill>
                  <a:schemeClr val="tx2">
                    <a:lumMod val="65000"/>
                    <a:lumOff val="35000"/>
                  </a:schemeClr>
                </a:solidFill>
                <a:latin typeface="Calibri"/>
                <a:ea typeface="ＭＳ Ｐゴシック" charset="-128"/>
                <a:cs typeface="Calibri"/>
              </a:defRPr>
            </a:lvl3pPr>
            <a:lvl4pPr marL="16002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4pPr>
            <a:lvl5pPr marL="20574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Magic Angle Spinning NMR</a:t>
            </a:r>
            <a:endParaRPr lang="en-US" sz="2400" baseline="30000" dirty="0"/>
          </a:p>
          <a:p>
            <a:pPr lvl="2"/>
            <a:endParaRPr lang="en-US" sz="1600" dirty="0"/>
          </a:p>
        </p:txBody>
      </p:sp>
    </p:spTree>
    <p:extLst>
      <p:ext uri="{BB962C8B-B14F-4D97-AF65-F5344CB8AC3E}">
        <p14:creationId xmlns:p14="http://schemas.microsoft.com/office/powerpoint/2010/main" val="27213470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pic>
        <p:nvPicPr>
          <p:cNvPr id="2050" name="Picture 2" descr="https://nationalmaglab.org/images/users/nmr_mri/instruments/700mhz_52mm_tall/700mhz52mm_solution2.jpg">
            <a:extLst>
              <a:ext uri="{FF2B5EF4-FFF2-40B4-BE49-F238E27FC236}">
                <a16:creationId xmlns="" xmlns:a16="http://schemas.microsoft.com/office/drawing/2014/main" id="{2B96A5F6-7EAD-4AA7-8FD9-8BB5C2792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82672"/>
            <a:ext cx="3276600" cy="456102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 xmlns:a16="http://schemas.microsoft.com/office/drawing/2014/main" id="{006476A8-7B38-4158-8A2B-04AFC5A620F0}"/>
              </a:ext>
            </a:extLst>
          </p:cNvPr>
          <p:cNvSpPr txBox="1"/>
          <p:nvPr/>
        </p:nvSpPr>
        <p:spPr>
          <a:xfrm>
            <a:off x="4343400" y="2209800"/>
            <a:ext cx="2743200" cy="1938992"/>
          </a:xfrm>
          <a:prstGeom prst="rect">
            <a:avLst/>
          </a:prstGeom>
          <a:noFill/>
        </p:spPr>
        <p:txBody>
          <a:bodyPr wrap="square" rtlCol="0">
            <a:spAutoFit/>
          </a:bodyPr>
          <a:lstStyle/>
          <a:p>
            <a:r>
              <a:rPr lang="en-US" dirty="0" err="1">
                <a:solidFill>
                  <a:schemeClr val="accent6"/>
                </a:solidFill>
                <a:latin typeface="Calibri" panose="020F0502020204030204" pitchFamily="34" charset="0"/>
                <a:cs typeface="Calibri" panose="020F0502020204030204" pitchFamily="34" charset="0"/>
              </a:rPr>
              <a:t>MagLab</a:t>
            </a:r>
            <a:endParaRPr lang="en-US" dirty="0">
              <a:solidFill>
                <a:schemeClr val="accent6"/>
              </a:solidFill>
              <a:latin typeface="Calibri" panose="020F0502020204030204" pitchFamily="34" charset="0"/>
              <a:cs typeface="Calibri" panose="020F0502020204030204" pitchFamily="34" charset="0"/>
            </a:endParaRPr>
          </a:p>
          <a:p>
            <a:endParaRPr lang="en-US" dirty="0">
              <a:solidFill>
                <a:schemeClr val="accent6"/>
              </a:solidFill>
              <a:latin typeface="Calibri" panose="020F0502020204030204" pitchFamily="34" charset="0"/>
              <a:cs typeface="Calibri" panose="020F0502020204030204" pitchFamily="34" charset="0"/>
            </a:endParaRPr>
          </a:p>
          <a:p>
            <a:r>
              <a:rPr lang="en-US" dirty="0">
                <a:solidFill>
                  <a:schemeClr val="accent6"/>
                </a:solidFill>
                <a:latin typeface="Calibri" panose="020F0502020204030204" pitchFamily="34" charset="0"/>
                <a:cs typeface="Calibri" panose="020F0502020204030204" pitchFamily="34" charset="0"/>
              </a:rPr>
              <a:t>700 MHz 52 mm solution state NMR system</a:t>
            </a:r>
          </a:p>
        </p:txBody>
      </p:sp>
    </p:spTree>
    <p:extLst>
      <p:ext uri="{BB962C8B-B14F-4D97-AF65-F5344CB8AC3E}">
        <p14:creationId xmlns:p14="http://schemas.microsoft.com/office/powerpoint/2010/main" val="384190206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1828800"/>
            <a:ext cx="8229600" cy="4876800"/>
          </a:xfrm>
        </p:spPr>
        <p:txBody>
          <a:bodyPr/>
          <a:lstStyle/>
          <a:p>
            <a:r>
              <a:rPr lang="en-US" sz="2400" dirty="0"/>
              <a:t>Potassium Channels</a:t>
            </a:r>
          </a:p>
          <a:p>
            <a:pPr lvl="1"/>
            <a:r>
              <a:rPr lang="en-US" sz="2000" dirty="0"/>
              <a:t>2D and 3D MAS to assign majority of residues and mapped out chemical shift changes channel activation, inactivation and inhibition</a:t>
            </a:r>
          </a:p>
          <a:p>
            <a:pPr lvl="1"/>
            <a:r>
              <a:rPr lang="en-US" sz="2000" baseline="30000" dirty="0"/>
              <a:t>1</a:t>
            </a:r>
            <a:r>
              <a:rPr lang="en-US" sz="2000" dirty="0"/>
              <a:t>H-</a:t>
            </a:r>
            <a:r>
              <a:rPr lang="en-US" sz="2000" baseline="30000" dirty="0"/>
              <a:t>1</a:t>
            </a:r>
            <a:r>
              <a:rPr lang="en-US" sz="2000" dirty="0"/>
              <a:t>H distance measurements and chemical shifts showed how different scorpion toxins had different effects on channel</a:t>
            </a:r>
          </a:p>
          <a:p>
            <a:pPr lvl="2"/>
            <a:r>
              <a:rPr lang="en-US" sz="1600" dirty="0" err="1"/>
              <a:t>Kaliotoxin</a:t>
            </a:r>
            <a:r>
              <a:rPr lang="en-US" sz="1600" dirty="0"/>
              <a:t> – perturbs upper region of filter, but leaves the filter in a conducting state which induces the closed confirmation of the intracellular activation gate</a:t>
            </a:r>
          </a:p>
          <a:p>
            <a:pPr lvl="2"/>
            <a:r>
              <a:rPr lang="en-US" sz="1600" dirty="0" err="1"/>
              <a:t>Tetraphenylporphyrin</a:t>
            </a:r>
            <a:r>
              <a:rPr lang="en-US" sz="1600" dirty="0"/>
              <a:t> causes a collapsed selectivity filter and an open activation gate</a:t>
            </a:r>
          </a:p>
          <a:p>
            <a:pPr marL="914400" lvl="2" indent="0">
              <a:buNone/>
            </a:pPr>
            <a:endParaRPr lang="en-US" sz="1600" dirty="0"/>
          </a:p>
          <a:p>
            <a:pPr lvl="1"/>
            <a:endParaRPr lang="en-US" sz="2000" dirty="0"/>
          </a:p>
        </p:txBody>
      </p:sp>
      <p:pic>
        <p:nvPicPr>
          <p:cNvPr id="2" name="Picture 1">
            <a:extLst>
              <a:ext uri="{FF2B5EF4-FFF2-40B4-BE49-F238E27FC236}">
                <a16:creationId xmlns="" xmlns:a16="http://schemas.microsoft.com/office/drawing/2014/main" id="{D9E07074-7B5F-4535-AD21-DCF20C0DB997}"/>
              </a:ext>
            </a:extLst>
          </p:cNvPr>
          <p:cNvPicPr>
            <a:picLocks noChangeAspect="1"/>
          </p:cNvPicPr>
          <p:nvPr/>
        </p:nvPicPr>
        <p:blipFill>
          <a:blip r:embed="rId3"/>
          <a:stretch>
            <a:fillRect/>
          </a:stretch>
        </p:blipFill>
        <p:spPr>
          <a:xfrm>
            <a:off x="4648200" y="4448082"/>
            <a:ext cx="2362200" cy="2274451"/>
          </a:xfrm>
          <a:prstGeom prst="rect">
            <a:avLst/>
          </a:prstGeom>
        </p:spPr>
      </p:pic>
      <p:pic>
        <p:nvPicPr>
          <p:cNvPr id="4" name="Picture 3">
            <a:extLst>
              <a:ext uri="{FF2B5EF4-FFF2-40B4-BE49-F238E27FC236}">
                <a16:creationId xmlns="" xmlns:a16="http://schemas.microsoft.com/office/drawing/2014/main" id="{5E45F382-0E78-4A49-9984-368684AF734B}"/>
              </a:ext>
            </a:extLst>
          </p:cNvPr>
          <p:cNvPicPr>
            <a:picLocks noChangeAspect="1"/>
          </p:cNvPicPr>
          <p:nvPr/>
        </p:nvPicPr>
        <p:blipFill>
          <a:blip r:embed="rId4"/>
          <a:stretch>
            <a:fillRect/>
          </a:stretch>
        </p:blipFill>
        <p:spPr>
          <a:xfrm>
            <a:off x="1739900" y="4876800"/>
            <a:ext cx="2895600" cy="1704830"/>
          </a:xfrm>
          <a:prstGeom prst="rect">
            <a:avLst/>
          </a:prstGeom>
        </p:spPr>
      </p:pic>
    </p:spTree>
    <p:extLst>
      <p:ext uri="{BB962C8B-B14F-4D97-AF65-F5344CB8AC3E}">
        <p14:creationId xmlns:p14="http://schemas.microsoft.com/office/powerpoint/2010/main" val="32052644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pPr marL="0" indent="0">
              <a:buNone/>
            </a:pPr>
            <a:r>
              <a:rPr lang="en-US" sz="2400" dirty="0"/>
              <a:t>Proton Channel</a:t>
            </a:r>
          </a:p>
          <a:p>
            <a:r>
              <a:rPr lang="en-US" sz="2400" dirty="0"/>
              <a:t>M2 protein of the influenza A virus forms a tetrameric pH-activate proton channel important to virus life cycle</a:t>
            </a:r>
          </a:p>
          <a:p>
            <a:r>
              <a:rPr lang="en-US" sz="2400" dirty="0"/>
              <a:t>Used MAS SSNMR, Oriented-sample NMR and solution NMR</a:t>
            </a:r>
          </a:p>
          <a:p>
            <a:pPr lvl="1"/>
            <a:r>
              <a:rPr lang="en-US" sz="2000" dirty="0" err="1"/>
              <a:t>Overhausser</a:t>
            </a:r>
            <a:r>
              <a:rPr lang="en-US" sz="2000" dirty="0"/>
              <a:t> effects – used in solution NMR to determine spatial proximity</a:t>
            </a:r>
            <a:endParaRPr lang="en-US" sz="2000" baseline="30000" dirty="0"/>
          </a:p>
          <a:p>
            <a:pPr lvl="1"/>
            <a:r>
              <a:rPr lang="en-US" sz="2000" baseline="30000" dirty="0"/>
              <a:t>13</a:t>
            </a:r>
            <a:r>
              <a:rPr lang="en-US" sz="2000" dirty="0"/>
              <a:t>C-</a:t>
            </a:r>
            <a:r>
              <a:rPr lang="en-US" sz="2000" baseline="30000" dirty="0"/>
              <a:t>2</a:t>
            </a:r>
            <a:r>
              <a:rPr lang="en-US" sz="2000" dirty="0"/>
              <a:t>H REDOR – Rotational Echo Double Resonance</a:t>
            </a:r>
          </a:p>
          <a:p>
            <a:pPr lvl="2"/>
            <a:r>
              <a:rPr lang="en-US" sz="1600" dirty="0"/>
              <a:t>Very accurate distance determination between C and H</a:t>
            </a:r>
          </a:p>
          <a:p>
            <a:pPr lvl="2"/>
            <a:r>
              <a:rPr lang="en-US" sz="1600" dirty="0"/>
              <a:t>0.3 A resolution structure</a:t>
            </a:r>
          </a:p>
          <a:p>
            <a:pPr lvl="1"/>
            <a:r>
              <a:rPr lang="en-US" sz="2000" baseline="30000" dirty="0"/>
              <a:t>2</a:t>
            </a:r>
            <a:r>
              <a:rPr lang="en-US" sz="2000" dirty="0"/>
              <a:t>H NMR – Dynamics information</a:t>
            </a:r>
            <a:endParaRPr lang="en-US" dirty="0"/>
          </a:p>
          <a:p>
            <a:pPr lvl="2"/>
            <a:r>
              <a:rPr lang="en-US" sz="1600" dirty="0"/>
              <a:t>H nuclei show quadrupolar </a:t>
            </a:r>
            <a:r>
              <a:rPr lang="en-US" sz="1600" dirty="0" err="1"/>
              <a:t>splittings</a:t>
            </a:r>
            <a:r>
              <a:rPr lang="en-US" sz="1600" dirty="0"/>
              <a:t>, which depend on the                                average orientation of the C-D bond in the magnetic field</a:t>
            </a:r>
            <a:endParaRPr lang="en-US" sz="1600" baseline="30000" dirty="0"/>
          </a:p>
          <a:p>
            <a:pPr marL="457200" lvl="1" indent="0">
              <a:buNone/>
            </a:pPr>
            <a:endParaRPr lang="en-US" sz="2000" dirty="0"/>
          </a:p>
        </p:txBody>
      </p:sp>
      <p:pic>
        <p:nvPicPr>
          <p:cNvPr id="2" name="Picture 1">
            <a:extLst>
              <a:ext uri="{FF2B5EF4-FFF2-40B4-BE49-F238E27FC236}">
                <a16:creationId xmlns="" xmlns:a16="http://schemas.microsoft.com/office/drawing/2014/main" id="{AEA2C21F-D670-418C-97CC-9FA230D86398}"/>
              </a:ext>
            </a:extLst>
          </p:cNvPr>
          <p:cNvPicPr>
            <a:picLocks noChangeAspect="1"/>
          </p:cNvPicPr>
          <p:nvPr/>
        </p:nvPicPr>
        <p:blipFill>
          <a:blip r:embed="rId2"/>
          <a:stretch>
            <a:fillRect/>
          </a:stretch>
        </p:blipFill>
        <p:spPr>
          <a:xfrm>
            <a:off x="6781800" y="4114800"/>
            <a:ext cx="1981200" cy="2542540"/>
          </a:xfrm>
          <a:prstGeom prst="rect">
            <a:avLst/>
          </a:prstGeom>
        </p:spPr>
      </p:pic>
    </p:spTree>
    <p:extLst>
      <p:ext uri="{BB962C8B-B14F-4D97-AF65-F5344CB8AC3E}">
        <p14:creationId xmlns:p14="http://schemas.microsoft.com/office/powerpoint/2010/main" val="371667580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pic>
        <p:nvPicPr>
          <p:cNvPr id="2" name="Content Placeholder 1">
            <a:extLst>
              <a:ext uri="{FF2B5EF4-FFF2-40B4-BE49-F238E27FC236}">
                <a16:creationId xmlns="" xmlns:a16="http://schemas.microsoft.com/office/drawing/2014/main" id="{89BB27A5-264D-47FE-9F91-244E62FFABA2}"/>
              </a:ext>
            </a:extLst>
          </p:cNvPr>
          <p:cNvPicPr>
            <a:picLocks noGrp="1" noChangeAspect="1"/>
          </p:cNvPicPr>
          <p:nvPr>
            <p:ph idx="1"/>
          </p:nvPr>
        </p:nvPicPr>
        <p:blipFill>
          <a:blip r:embed="rId2"/>
          <a:stretch>
            <a:fillRect/>
          </a:stretch>
        </p:blipFill>
        <p:spPr>
          <a:xfrm>
            <a:off x="3241502" y="1778576"/>
            <a:ext cx="4988098" cy="5079424"/>
          </a:xfrm>
          <a:prstGeom prst="rect">
            <a:avLst/>
          </a:prstGeom>
        </p:spPr>
      </p:pic>
      <p:sp>
        <p:nvSpPr>
          <p:cNvPr id="6" name="Content Placeholder 2">
            <a:extLst>
              <a:ext uri="{FF2B5EF4-FFF2-40B4-BE49-F238E27FC236}">
                <a16:creationId xmlns="" xmlns:a16="http://schemas.microsoft.com/office/drawing/2014/main" id="{A4A42533-79E2-448D-91AF-AC0B4FD02E46}"/>
              </a:ext>
            </a:extLst>
          </p:cNvPr>
          <p:cNvSpPr txBox="1">
            <a:spLocks/>
          </p:cNvSpPr>
          <p:nvPr/>
        </p:nvSpPr>
        <p:spPr bwMode="auto">
          <a:xfrm>
            <a:off x="363451" y="2133600"/>
            <a:ext cx="2971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lumMod val="65000"/>
                    <a:lumOff val="35000"/>
                  </a:schemeClr>
                </a:solidFill>
                <a:latin typeface="Calibri"/>
                <a:ea typeface="ＭＳ Ｐゴシック" charset="-128"/>
                <a:cs typeface="Calibri"/>
              </a:defRPr>
            </a:lvl1pPr>
            <a:lvl2pPr marL="742950" indent="-285750" algn="l" rtl="0" eaLnBrk="0" fontAlgn="base" hangingPunct="0">
              <a:spcBef>
                <a:spcPct val="20000"/>
              </a:spcBef>
              <a:spcAft>
                <a:spcPct val="0"/>
              </a:spcAft>
              <a:buFont typeface="Arial" charset="0"/>
              <a:buChar char="–"/>
              <a:defRPr sz="2800" kern="1200">
                <a:solidFill>
                  <a:schemeClr val="tx2">
                    <a:lumMod val="65000"/>
                    <a:lumOff val="35000"/>
                  </a:schemeClr>
                </a:solidFill>
                <a:latin typeface="Calibri"/>
                <a:ea typeface="ＭＳ Ｐゴシック" charset="-128"/>
                <a:cs typeface="Calibri"/>
              </a:defRPr>
            </a:lvl2pPr>
            <a:lvl3pPr marL="1143000" indent="-228600" algn="l" rtl="0" eaLnBrk="0" fontAlgn="base" hangingPunct="0">
              <a:spcBef>
                <a:spcPct val="20000"/>
              </a:spcBef>
              <a:spcAft>
                <a:spcPct val="0"/>
              </a:spcAft>
              <a:buFont typeface="Arial" charset="0"/>
              <a:buChar char="•"/>
              <a:defRPr sz="2400" kern="1200">
                <a:solidFill>
                  <a:schemeClr val="tx2">
                    <a:lumMod val="65000"/>
                    <a:lumOff val="35000"/>
                  </a:schemeClr>
                </a:solidFill>
                <a:latin typeface="Calibri"/>
                <a:ea typeface="ＭＳ Ｐゴシック" charset="-128"/>
                <a:cs typeface="Calibri"/>
              </a:defRPr>
            </a:lvl3pPr>
            <a:lvl4pPr marL="16002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4pPr>
            <a:lvl5pPr marL="2057400" indent="-228600" algn="l" rtl="0" eaLnBrk="0" fontAlgn="base" hangingPunct="0">
              <a:spcBef>
                <a:spcPct val="20000"/>
              </a:spcBef>
              <a:spcAft>
                <a:spcPct val="0"/>
              </a:spcAft>
              <a:buFont typeface="Arial" charset="0"/>
              <a:buChar char="»"/>
              <a:defRPr sz="2000" kern="1200">
                <a:solidFill>
                  <a:schemeClr val="tx2">
                    <a:lumMod val="65000"/>
                    <a:lumOff val="35000"/>
                  </a:schemeClr>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Drug binding site in influenza M2 TM with </a:t>
            </a:r>
            <a:r>
              <a:rPr lang="en-US" sz="2400" baseline="30000" dirty="0"/>
              <a:t>13</a:t>
            </a:r>
            <a:r>
              <a:rPr lang="en-US" sz="2400" dirty="0"/>
              <a:t>C-</a:t>
            </a:r>
            <a:r>
              <a:rPr lang="en-US" sz="2400" baseline="30000" dirty="0"/>
              <a:t>2</a:t>
            </a:r>
            <a:r>
              <a:rPr lang="en-US" sz="2400" dirty="0"/>
              <a:t>H REDOR </a:t>
            </a:r>
            <a:endParaRPr lang="en-US" dirty="0"/>
          </a:p>
        </p:txBody>
      </p:sp>
    </p:spTree>
    <p:extLst>
      <p:ext uri="{BB962C8B-B14F-4D97-AF65-F5344CB8AC3E}">
        <p14:creationId xmlns:p14="http://schemas.microsoft.com/office/powerpoint/2010/main" val="38782144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2590800" cy="4572000"/>
          </a:xfrm>
        </p:spPr>
        <p:txBody>
          <a:bodyPr/>
          <a:lstStyle/>
          <a:p>
            <a:r>
              <a:rPr lang="en-US" sz="2400" dirty="0"/>
              <a:t>Orientation determination with </a:t>
            </a:r>
            <a:r>
              <a:rPr lang="en-US" sz="2400" baseline="30000" dirty="0"/>
              <a:t>2</a:t>
            </a:r>
            <a:r>
              <a:rPr lang="en-US" sz="2400" dirty="0"/>
              <a:t>H SSNMR</a:t>
            </a:r>
          </a:p>
          <a:p>
            <a:pPr lvl="1"/>
            <a:r>
              <a:rPr lang="en-US" sz="1600" dirty="0"/>
              <a:t>Orientation of the C-D bond in the magnetic field</a:t>
            </a:r>
          </a:p>
          <a:p>
            <a:pPr lvl="1"/>
            <a:endParaRPr lang="en-US" dirty="0"/>
          </a:p>
        </p:txBody>
      </p:sp>
      <p:pic>
        <p:nvPicPr>
          <p:cNvPr id="2" name="Picture 1">
            <a:extLst>
              <a:ext uri="{FF2B5EF4-FFF2-40B4-BE49-F238E27FC236}">
                <a16:creationId xmlns="" xmlns:a16="http://schemas.microsoft.com/office/drawing/2014/main" id="{CD939EC4-37D8-45D5-A69E-F59FC1A3BDA0}"/>
              </a:ext>
            </a:extLst>
          </p:cNvPr>
          <p:cNvPicPr>
            <a:picLocks noChangeAspect="1"/>
          </p:cNvPicPr>
          <p:nvPr/>
        </p:nvPicPr>
        <p:blipFill>
          <a:blip r:embed="rId3"/>
          <a:stretch>
            <a:fillRect/>
          </a:stretch>
        </p:blipFill>
        <p:spPr>
          <a:xfrm>
            <a:off x="3810000" y="1606550"/>
            <a:ext cx="5284015" cy="5105400"/>
          </a:xfrm>
          <a:prstGeom prst="rect">
            <a:avLst/>
          </a:prstGeom>
        </p:spPr>
      </p:pic>
    </p:spTree>
    <p:extLst>
      <p:ext uri="{BB962C8B-B14F-4D97-AF65-F5344CB8AC3E}">
        <p14:creationId xmlns:p14="http://schemas.microsoft.com/office/powerpoint/2010/main" val="115233807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Conformational plasticity of M2 channel</a:t>
            </a:r>
          </a:p>
          <a:p>
            <a:endParaRPr lang="en-US" dirty="0"/>
          </a:p>
        </p:txBody>
      </p:sp>
      <p:pic>
        <p:nvPicPr>
          <p:cNvPr id="2" name="Picture 1">
            <a:extLst>
              <a:ext uri="{FF2B5EF4-FFF2-40B4-BE49-F238E27FC236}">
                <a16:creationId xmlns="" xmlns:a16="http://schemas.microsoft.com/office/drawing/2014/main" id="{744A34AB-3C81-4A2B-9D01-A60EFFAD1A87}"/>
              </a:ext>
            </a:extLst>
          </p:cNvPr>
          <p:cNvPicPr>
            <a:picLocks noChangeAspect="1"/>
          </p:cNvPicPr>
          <p:nvPr/>
        </p:nvPicPr>
        <p:blipFill>
          <a:blip r:embed="rId3"/>
          <a:stretch>
            <a:fillRect/>
          </a:stretch>
        </p:blipFill>
        <p:spPr>
          <a:xfrm>
            <a:off x="457200" y="3200400"/>
            <a:ext cx="7962900" cy="3048000"/>
          </a:xfrm>
          <a:prstGeom prst="rect">
            <a:avLst/>
          </a:prstGeom>
        </p:spPr>
      </p:pic>
    </p:spTree>
    <p:extLst>
      <p:ext uri="{BB962C8B-B14F-4D97-AF65-F5344CB8AC3E}">
        <p14:creationId xmlns:p14="http://schemas.microsoft.com/office/powerpoint/2010/main" val="42104813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Membrane Protein Structure and Dynamics from NMR Spectroscopy</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GPCRs</a:t>
            </a:r>
          </a:p>
          <a:p>
            <a:pPr lvl="1"/>
            <a:r>
              <a:rPr lang="en-US" sz="2000" baseline="30000" dirty="0"/>
              <a:t>2</a:t>
            </a:r>
            <a:r>
              <a:rPr lang="en-US" sz="2000" dirty="0"/>
              <a:t>H SSNMR – structural and dynamic changes of retinal upon light absorption</a:t>
            </a:r>
            <a:endParaRPr lang="en-US" sz="2000" baseline="30000" dirty="0"/>
          </a:p>
          <a:p>
            <a:r>
              <a:rPr lang="el-GR" sz="2400" dirty="0"/>
              <a:t>β-</a:t>
            </a:r>
            <a:r>
              <a:rPr lang="en-US" sz="2400" dirty="0"/>
              <a:t>Sheet-Rich Proteins</a:t>
            </a:r>
          </a:p>
          <a:p>
            <a:pPr lvl="1"/>
            <a:r>
              <a:rPr lang="en-US" sz="2000" dirty="0"/>
              <a:t>Solution NMR – high resolution structure of human VDAC</a:t>
            </a:r>
          </a:p>
          <a:p>
            <a:r>
              <a:rPr lang="en-US" sz="2400" dirty="0"/>
              <a:t>Viral fusion proteins</a:t>
            </a:r>
          </a:p>
          <a:p>
            <a:pPr lvl="1"/>
            <a:r>
              <a:rPr lang="en-US" sz="2000" dirty="0"/>
              <a:t>Static </a:t>
            </a:r>
            <a:r>
              <a:rPr lang="en-US" sz="2000" baseline="30000" dirty="0"/>
              <a:t>31</a:t>
            </a:r>
            <a:r>
              <a:rPr lang="en-US" sz="2000" dirty="0"/>
              <a:t>P NMR to study HIV fusion peptide (gp41)</a:t>
            </a:r>
          </a:p>
          <a:p>
            <a:r>
              <a:rPr lang="en-US" sz="2400" dirty="0" err="1"/>
              <a:t>Phospholamban</a:t>
            </a:r>
            <a:endParaRPr lang="en-US" sz="2400" dirty="0"/>
          </a:p>
          <a:p>
            <a:pPr lvl="1"/>
            <a:r>
              <a:rPr lang="en-US" sz="2000" dirty="0"/>
              <a:t>Studied by OS, SS and solution NMR</a:t>
            </a:r>
          </a:p>
          <a:p>
            <a:pPr lvl="1"/>
            <a:r>
              <a:rPr lang="en-US" sz="2000" dirty="0"/>
              <a:t>Different structures of PLN cytoplasmic domain indicate dependence of protein structure on lipid composition, protein/lipid ratio, protein hydration</a:t>
            </a:r>
          </a:p>
          <a:p>
            <a:endParaRPr lang="en-US" dirty="0"/>
          </a:p>
          <a:p>
            <a:endParaRPr lang="en-US" dirty="0"/>
          </a:p>
        </p:txBody>
      </p:sp>
    </p:spTree>
    <p:extLst>
      <p:ext uri="{BB962C8B-B14F-4D97-AF65-F5344CB8AC3E}">
        <p14:creationId xmlns:p14="http://schemas.microsoft.com/office/powerpoint/2010/main" val="7507697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0313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Magnetic Resonance Imaging</a:t>
            </a:r>
            <a:br>
              <a:rPr lang="en-US" sz="3600" dirty="0"/>
            </a:br>
            <a:endParaRPr lang="en-US" sz="3600" dirty="0"/>
          </a:p>
        </p:txBody>
      </p:sp>
      <p:pic>
        <p:nvPicPr>
          <p:cNvPr id="4" name="Picture 3" descr="Screen Shot 2018-10-29 at 12.30.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44845"/>
            <a:ext cx="4415613" cy="2466787"/>
          </a:xfrm>
          <a:prstGeom prst="rect">
            <a:avLst/>
          </a:prstGeom>
        </p:spPr>
      </p:pic>
      <p:pic>
        <p:nvPicPr>
          <p:cNvPr id="5" name="Picture 4" descr="Achieva_system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412" y="2244845"/>
            <a:ext cx="3825132" cy="2466787"/>
          </a:xfrm>
          <a:prstGeom prst="rect">
            <a:avLst/>
          </a:prstGeom>
        </p:spPr>
      </p:pic>
    </p:spTree>
    <p:extLst>
      <p:ext uri="{BB962C8B-B14F-4D97-AF65-F5344CB8AC3E}">
        <p14:creationId xmlns:p14="http://schemas.microsoft.com/office/powerpoint/2010/main" val="26552185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1352"/>
            <a:ext cx="8229600" cy="1143000"/>
          </a:xfrm>
        </p:spPr>
        <p:txBody>
          <a:bodyPr>
            <a:noAutofit/>
          </a:bodyPr>
          <a:lstStyle/>
          <a:p>
            <a:pPr lvl="0"/>
            <a:r>
              <a:rPr lang="en-US" sz="2800" dirty="0"/>
              <a:t/>
            </a:r>
            <a:br>
              <a:rPr lang="en-US" sz="2800" dirty="0"/>
            </a:br>
            <a:r>
              <a:rPr lang="en-US" sz="2800" dirty="0"/>
              <a:t/>
            </a:r>
            <a:br>
              <a:rPr lang="en-US" sz="2800" dirty="0"/>
            </a:br>
            <a:r>
              <a:rPr lang="en-US" sz="2800" dirty="0"/>
              <a:t>What is Magnetic Resonance Imaging (MRI)?</a:t>
            </a:r>
          </a:p>
        </p:txBody>
      </p:sp>
      <p:sp>
        <p:nvSpPr>
          <p:cNvPr id="3" name="Content Placeholder 2"/>
          <p:cNvSpPr>
            <a:spLocks noGrp="1"/>
          </p:cNvSpPr>
          <p:nvPr>
            <p:ph idx="4294967295"/>
          </p:nvPr>
        </p:nvSpPr>
        <p:spPr>
          <a:xfrm>
            <a:off x="0" y="1600200"/>
            <a:ext cx="8229600" cy="4525963"/>
          </a:xfrm>
        </p:spPr>
        <p:txBody>
          <a:bodyPr>
            <a:normAutofit/>
          </a:bodyPr>
          <a:lstStyle/>
          <a:p>
            <a:pPr>
              <a:buFont typeface="Wingdings" charset="2"/>
              <a:buChar char="q"/>
            </a:pPr>
            <a:r>
              <a:rPr lang="en-US" sz="2400" dirty="0"/>
              <a:t> MRI is a non-invasive and versatile technique that allows for the imaging of bones, organs, and tissues without ionizing radiation</a:t>
            </a:r>
          </a:p>
          <a:p>
            <a:pPr lvl="1">
              <a:buFont typeface="Wingdings" charset="2"/>
              <a:buChar char="q"/>
            </a:pPr>
            <a:r>
              <a:rPr lang="en-US" sz="2000" dirty="0"/>
              <a:t>Application of the static or main magnetic field (B</a:t>
            </a:r>
            <a:r>
              <a:rPr lang="en-US" sz="2000" baseline="-25000" dirty="0"/>
              <a:t>0</a:t>
            </a:r>
            <a:r>
              <a:rPr lang="en-US" sz="2000" dirty="0"/>
              <a:t>) and Radio Frequency (RF) Pulses</a:t>
            </a:r>
          </a:p>
          <a:p>
            <a:pPr marL="457200" lvl="1" indent="0">
              <a:buNone/>
            </a:pPr>
            <a:endParaRPr lang="en-US" sz="2000" dirty="0"/>
          </a:p>
          <a:p>
            <a:pPr>
              <a:buFont typeface="Wingdings" charset="2"/>
              <a:buChar char="q"/>
            </a:pPr>
            <a:r>
              <a:rPr lang="en-US" sz="2400" dirty="0"/>
              <a:t>Uses inherent magnetic properties of human (and other animal) tissue to produce contrast</a:t>
            </a:r>
          </a:p>
          <a:p>
            <a:pPr lvl="1">
              <a:buFont typeface="Wingdings" charset="2"/>
              <a:buChar char="q"/>
            </a:pPr>
            <a:r>
              <a:rPr lang="en-US" sz="2000" dirty="0"/>
              <a:t>Taking advantage of the abundance of </a:t>
            </a:r>
            <a:r>
              <a:rPr lang="en-US" sz="2000" baseline="30000" dirty="0"/>
              <a:t>1</a:t>
            </a:r>
            <a:r>
              <a:rPr lang="en-US" sz="2000" dirty="0"/>
              <a:t>H</a:t>
            </a:r>
          </a:p>
          <a:p>
            <a:pPr lvl="1">
              <a:buFont typeface="Wingdings" charset="2"/>
              <a:buChar char="q"/>
            </a:pPr>
            <a:r>
              <a:rPr lang="en-US" sz="2000" dirty="0"/>
              <a:t>“ Proton Imaging”</a:t>
            </a:r>
          </a:p>
          <a:p>
            <a:pPr marL="0" indent="0">
              <a:buNone/>
            </a:pPr>
            <a:endParaRPr lang="en-US" sz="2400" dirty="0"/>
          </a:p>
        </p:txBody>
      </p:sp>
      <p:pic>
        <p:nvPicPr>
          <p:cNvPr id="11" name="Picture 10"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451" y="4538133"/>
            <a:ext cx="2139950" cy="2139950"/>
          </a:xfrm>
          <a:prstGeom prst="rect">
            <a:avLst/>
          </a:prstGeom>
        </p:spPr>
      </p:pic>
    </p:spTree>
    <p:extLst>
      <p:ext uri="{BB962C8B-B14F-4D97-AF65-F5344CB8AC3E}">
        <p14:creationId xmlns:p14="http://schemas.microsoft.com/office/powerpoint/2010/main" val="25196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5088465"/>
          </a:xfrm>
        </p:spPr>
        <p:txBody>
          <a:bodyPr>
            <a:normAutofit fontScale="92500" lnSpcReduction="20000"/>
          </a:bodyPr>
          <a:lstStyle/>
          <a:p>
            <a:pPr>
              <a:buFont typeface="Wingdings" charset="2"/>
              <a:buChar char="q"/>
            </a:pPr>
            <a:r>
              <a:rPr lang="en-US" dirty="0"/>
              <a:t> Spin</a:t>
            </a:r>
          </a:p>
          <a:p>
            <a:pPr marL="0" indent="0">
              <a:buNone/>
            </a:pPr>
            <a:endParaRPr lang="en-US" dirty="0"/>
          </a:p>
          <a:p>
            <a:pPr>
              <a:buFont typeface="Wingdings" charset="2"/>
              <a:buChar char="q"/>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a:p>
            <a:pPr>
              <a:buFont typeface="Wingdings" charset="2"/>
              <a:buChar char="q"/>
            </a:pPr>
            <a:r>
              <a:rPr lang="en-US" sz="2200" dirty="0">
                <a:solidFill>
                  <a:srgbClr val="FF0000"/>
                </a:solidFill>
              </a:rPr>
              <a:t> But it is the behavior of the averaged magnetic properties of each individual spin that matters for the resonance phenomenon</a:t>
            </a:r>
          </a:p>
        </p:txBody>
      </p:sp>
      <p:sp>
        <p:nvSpPr>
          <p:cNvPr id="7" name="Rounded Rectangle 4"/>
          <p:cNvSpPr/>
          <p:nvPr/>
        </p:nvSpPr>
        <p:spPr>
          <a:xfrm>
            <a:off x="2286000" y="533400"/>
            <a:ext cx="4437103" cy="1149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3600" kern="1200" dirty="0">
                <a:solidFill>
                  <a:srgbClr val="000000"/>
                </a:solidFill>
                <a:latin typeface="+mj-lt"/>
              </a:rPr>
              <a:t>How does it work?</a:t>
            </a:r>
          </a:p>
        </p:txBody>
      </p:sp>
      <p:pic>
        <p:nvPicPr>
          <p:cNvPr id="8" name="Picture 7" descr="800112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35" y="2336800"/>
            <a:ext cx="2349500" cy="2692400"/>
          </a:xfrm>
          <a:prstGeom prst="rect">
            <a:avLst/>
          </a:prstGeom>
        </p:spPr>
      </p:pic>
      <p:pic>
        <p:nvPicPr>
          <p:cNvPr id="9" name="Picture 8" descr="136978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61" y="1862667"/>
            <a:ext cx="2274939" cy="3365502"/>
          </a:xfrm>
          <a:prstGeom prst="rect">
            <a:avLst/>
          </a:prstGeom>
        </p:spPr>
      </p:pic>
    </p:spTree>
    <p:extLst>
      <p:ext uri="{BB962C8B-B14F-4D97-AF65-F5344CB8AC3E}">
        <p14:creationId xmlns:p14="http://schemas.microsoft.com/office/powerpoint/2010/main" val="449638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Phenomenon of NMR was discovered by Purcell and Bloch in 1948</a:t>
            </a:r>
          </a:p>
          <a:p>
            <a:r>
              <a:rPr lang="en-US" sz="2400" dirty="0"/>
              <a:t>Based on interactions of magnetic moments of nuclei (nuclear spin) with magnetic fields</a:t>
            </a:r>
          </a:p>
          <a:p>
            <a:r>
              <a:rPr lang="en-US" sz="2400" dirty="0"/>
              <a:t>Odd number of protons means a non-zero spin (magnetic moment)	</a:t>
            </a:r>
          </a:p>
          <a:p>
            <a:pPr lvl="1"/>
            <a:r>
              <a:rPr lang="en-US" sz="2000" baseline="30000" dirty="0"/>
              <a:t>1</a:t>
            </a:r>
            <a:r>
              <a:rPr lang="en-US" sz="2000" dirty="0"/>
              <a:t>H, </a:t>
            </a:r>
            <a:r>
              <a:rPr lang="en-US" sz="2000" baseline="30000" dirty="0"/>
              <a:t>13</a:t>
            </a:r>
            <a:r>
              <a:rPr lang="en-US" sz="2000" dirty="0"/>
              <a:t>C, </a:t>
            </a:r>
            <a:r>
              <a:rPr lang="en-US" sz="2000" baseline="30000" dirty="0"/>
              <a:t>15</a:t>
            </a:r>
            <a:r>
              <a:rPr lang="en-US" sz="2000" dirty="0"/>
              <a:t>N have a spin of ½ 	</a:t>
            </a:r>
          </a:p>
          <a:p>
            <a:pPr lvl="2"/>
            <a:r>
              <a:rPr lang="en-US" sz="1600" dirty="0"/>
              <a:t>Align parallel or antiparallel to a magnetic field (quantum numbers of +/- ½) </a:t>
            </a:r>
          </a:p>
          <a:p>
            <a:pPr marL="0" indent="0">
              <a:buNone/>
            </a:pPr>
            <a:endParaRPr lang="en-US" sz="2400" dirty="0"/>
          </a:p>
        </p:txBody>
      </p:sp>
    </p:spTree>
    <p:extLst>
      <p:ext uri="{BB962C8B-B14F-4D97-AF65-F5344CB8AC3E}">
        <p14:creationId xmlns:p14="http://schemas.microsoft.com/office/powerpoint/2010/main" val="52464466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23333" y="1752602"/>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q"/>
            </a:pPr>
            <a:r>
              <a:rPr lang="en-US" dirty="0"/>
              <a:t> Net Magnetization (M)</a:t>
            </a:r>
          </a:p>
          <a:p>
            <a:pPr>
              <a:buFont typeface="Wingdings" charset="2"/>
              <a:buChar char="q"/>
            </a:pPr>
            <a:endParaRPr lang="en-US" dirty="0"/>
          </a:p>
          <a:p>
            <a:pPr>
              <a:buFont typeface="Wingdings" charset="2"/>
              <a:buChar char="q"/>
            </a:pPr>
            <a:endParaRPr lang="en-US" dirty="0"/>
          </a:p>
          <a:p>
            <a:pPr>
              <a:buFont typeface="Wingdings" charset="2"/>
              <a:buChar char="q"/>
            </a:pPr>
            <a:endParaRPr lang="en-US" dirty="0"/>
          </a:p>
          <a:p>
            <a:pPr>
              <a:buFont typeface="Wingdings" charset="2"/>
              <a:buChar char="q"/>
            </a:pPr>
            <a:endParaRPr lang="en-US" dirty="0"/>
          </a:p>
          <a:p>
            <a:pPr marL="0" indent="0">
              <a:buNone/>
            </a:pPr>
            <a:endParaRPr lang="en-US" dirty="0"/>
          </a:p>
          <a:p>
            <a:pPr marL="457200" lvl="1" indent="0">
              <a:buNone/>
            </a:pPr>
            <a:endParaRPr lang="en-US" dirty="0"/>
          </a:p>
          <a:p>
            <a:pPr>
              <a:buFont typeface="Wingdings" charset="2"/>
              <a:buChar char="q"/>
            </a:pPr>
            <a:endParaRPr lang="en-US" dirty="0"/>
          </a:p>
          <a:p>
            <a:pPr>
              <a:buFont typeface="Wingdings" charset="2"/>
              <a:buChar char="q"/>
            </a:pPr>
            <a:endParaRPr lang="en-US" dirty="0"/>
          </a:p>
          <a:p>
            <a:pPr marL="0" indent="0">
              <a:buFont typeface="Arial"/>
              <a:buNone/>
            </a:pPr>
            <a:endParaRPr lang="en-US" dirty="0"/>
          </a:p>
          <a:p>
            <a:pPr marL="0" indent="0">
              <a:buNone/>
            </a:pPr>
            <a:endParaRPr lang="en-US" dirty="0"/>
          </a:p>
        </p:txBody>
      </p:sp>
      <p:sp>
        <p:nvSpPr>
          <p:cNvPr id="9" name="Rounded Rectangle 4"/>
          <p:cNvSpPr/>
          <p:nvPr/>
        </p:nvSpPr>
        <p:spPr>
          <a:xfrm>
            <a:off x="2209800" y="533400"/>
            <a:ext cx="4437103" cy="1149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3600" kern="1200" dirty="0">
                <a:solidFill>
                  <a:srgbClr val="000000"/>
                </a:solidFill>
                <a:latin typeface="+mj-lt"/>
              </a:rPr>
              <a:t>How does it work?</a:t>
            </a:r>
          </a:p>
        </p:txBody>
      </p:sp>
      <p:pic>
        <p:nvPicPr>
          <p:cNvPr id="13" name="Picture 12" descr="_1671548_ori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67" y="2620965"/>
            <a:ext cx="5816600" cy="3657600"/>
          </a:xfrm>
          <a:prstGeom prst="rect">
            <a:avLst/>
          </a:prstGeom>
        </p:spPr>
      </p:pic>
    </p:spTree>
    <p:extLst>
      <p:ext uri="{BB962C8B-B14F-4D97-AF65-F5344CB8AC3E}">
        <p14:creationId xmlns:p14="http://schemas.microsoft.com/office/powerpoint/2010/main" val="11464913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23332" y="1752602"/>
            <a:ext cx="8720667"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q"/>
            </a:pPr>
            <a:r>
              <a:rPr lang="en-US" sz="2000" dirty="0">
                <a:solidFill>
                  <a:schemeClr val="accent6"/>
                </a:solidFill>
              </a:rPr>
              <a:t> Application of RF pulses at the resonance (or </a:t>
            </a:r>
            <a:r>
              <a:rPr lang="en-US" sz="2000" dirty="0" err="1">
                <a:solidFill>
                  <a:schemeClr val="accent6"/>
                </a:solidFill>
              </a:rPr>
              <a:t>Larmor</a:t>
            </a:r>
            <a:r>
              <a:rPr lang="en-US" sz="2000" dirty="0">
                <a:solidFill>
                  <a:schemeClr val="accent6"/>
                </a:solidFill>
              </a:rPr>
              <a:t>) frequency results in precession of the net magnetization about B</a:t>
            </a:r>
            <a:r>
              <a:rPr lang="en-US" sz="2000" baseline="-25000" dirty="0">
                <a:solidFill>
                  <a:schemeClr val="accent6"/>
                </a:solidFill>
              </a:rPr>
              <a:t>0</a:t>
            </a:r>
            <a:endParaRPr lang="en-US" sz="2000" dirty="0">
              <a:solidFill>
                <a:schemeClr val="accent6"/>
              </a:solidFill>
            </a:endParaRPr>
          </a:p>
          <a:p>
            <a:pPr marL="457200" lvl="1" indent="0">
              <a:buNone/>
            </a:pPr>
            <a:endParaRPr lang="en-US" sz="2000" dirty="0">
              <a:solidFill>
                <a:schemeClr val="accent6"/>
              </a:solidFill>
            </a:endParaRPr>
          </a:p>
          <a:p>
            <a:pPr>
              <a:buFont typeface="Wingdings" charset="2"/>
              <a:buChar char="q"/>
            </a:pPr>
            <a:endParaRPr lang="en-US" dirty="0">
              <a:solidFill>
                <a:schemeClr val="accent6"/>
              </a:solidFill>
            </a:endParaRPr>
          </a:p>
          <a:p>
            <a:pPr marL="0" indent="0">
              <a:buNone/>
            </a:pPr>
            <a:endParaRPr lang="en-US" dirty="0">
              <a:solidFill>
                <a:schemeClr val="accent6"/>
              </a:solidFill>
            </a:endParaRPr>
          </a:p>
          <a:p>
            <a:pPr>
              <a:buFont typeface="Wingdings" charset="2"/>
              <a:buChar char="q"/>
            </a:pPr>
            <a:r>
              <a:rPr lang="en-US" sz="2000" b="1" i="1" dirty="0">
                <a:solidFill>
                  <a:schemeClr val="accent6"/>
                </a:solidFill>
              </a:rPr>
              <a:t>f</a:t>
            </a:r>
            <a:r>
              <a:rPr lang="en-US" sz="2000" b="1" i="1" baseline="-25000" dirty="0">
                <a:solidFill>
                  <a:schemeClr val="accent6"/>
                </a:solidFill>
              </a:rPr>
              <a:t>0</a:t>
            </a:r>
            <a:r>
              <a:rPr lang="en-US" sz="2000" b="1" i="1" dirty="0">
                <a:solidFill>
                  <a:schemeClr val="accent6"/>
                </a:solidFill>
              </a:rPr>
              <a:t> </a:t>
            </a:r>
            <a:r>
              <a:rPr lang="en-US" sz="2000" b="1" i="1" baseline="-25000" dirty="0">
                <a:solidFill>
                  <a:schemeClr val="accent6"/>
                </a:solidFill>
              </a:rPr>
              <a:t> </a:t>
            </a:r>
            <a:r>
              <a:rPr lang="en-US" sz="2000" dirty="0">
                <a:solidFill>
                  <a:schemeClr val="accent6"/>
                </a:solidFill>
              </a:rPr>
              <a:t>Precession frequency</a:t>
            </a:r>
          </a:p>
          <a:p>
            <a:pPr>
              <a:buFont typeface="Wingdings" charset="2"/>
              <a:buChar char="q"/>
            </a:pPr>
            <a:r>
              <a:rPr lang="en-US" sz="2000" b="1" i="1" dirty="0">
                <a:solidFill>
                  <a:schemeClr val="accent6"/>
                </a:solidFill>
              </a:rPr>
              <a:t>γ </a:t>
            </a:r>
            <a:r>
              <a:rPr lang="en-US" sz="2000" dirty="0">
                <a:solidFill>
                  <a:schemeClr val="accent6"/>
                </a:solidFill>
              </a:rPr>
              <a:t>Gyromagnetic Ratio</a:t>
            </a:r>
          </a:p>
          <a:p>
            <a:pPr>
              <a:buFont typeface="Wingdings" charset="2"/>
              <a:buChar char="q"/>
            </a:pPr>
            <a:r>
              <a:rPr lang="en-US" sz="2000" dirty="0">
                <a:solidFill>
                  <a:schemeClr val="accent6"/>
                </a:solidFill>
              </a:rPr>
              <a:t>B</a:t>
            </a:r>
            <a:r>
              <a:rPr lang="en-US" sz="2000" baseline="-25000" dirty="0">
                <a:solidFill>
                  <a:schemeClr val="accent6"/>
                </a:solidFill>
              </a:rPr>
              <a:t>0 </a:t>
            </a:r>
            <a:r>
              <a:rPr lang="en-US" sz="2000" dirty="0">
                <a:solidFill>
                  <a:schemeClr val="accent6"/>
                </a:solidFill>
              </a:rPr>
              <a:t>Strength of the main magnetic field</a:t>
            </a:r>
          </a:p>
          <a:p>
            <a:pPr>
              <a:buFont typeface="Wingdings" charset="2"/>
              <a:buChar char="q"/>
            </a:pPr>
            <a:endParaRPr lang="en-US" sz="2000" dirty="0">
              <a:solidFill>
                <a:schemeClr val="accent6"/>
              </a:solidFill>
            </a:endParaRPr>
          </a:p>
          <a:p>
            <a:pPr marL="0" indent="0">
              <a:buNone/>
            </a:pPr>
            <a:endParaRPr lang="en-US" sz="2000" dirty="0">
              <a:solidFill>
                <a:schemeClr val="accent6"/>
              </a:solidFill>
            </a:endParaRPr>
          </a:p>
        </p:txBody>
      </p:sp>
      <p:pic>
        <p:nvPicPr>
          <p:cNvPr id="5" name="Picture 4" descr="12679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467" y="2688700"/>
            <a:ext cx="3175000" cy="3924300"/>
          </a:xfrm>
          <a:prstGeom prst="rect">
            <a:avLst/>
          </a:prstGeom>
        </p:spPr>
      </p:pic>
      <p:pic>
        <p:nvPicPr>
          <p:cNvPr id="6" name="Picture 5" descr="1383762685.jpg"/>
          <p:cNvPicPr>
            <a:picLocks noChangeAspect="1"/>
          </p:cNvPicPr>
          <p:nvPr/>
        </p:nvPicPr>
        <p:blipFill rotWithShape="1">
          <a:blip r:embed="rId3">
            <a:extLst>
              <a:ext uri="{28A0092B-C50C-407E-A947-70E740481C1C}">
                <a14:useLocalDpi xmlns:a14="http://schemas.microsoft.com/office/drawing/2010/main" val="0"/>
              </a:ext>
            </a:extLst>
          </a:blip>
          <a:srcRect l="7545" t="33684" r="48618" b="40632"/>
          <a:stretch/>
        </p:blipFill>
        <p:spPr>
          <a:xfrm>
            <a:off x="423333" y="2694518"/>
            <a:ext cx="2336800" cy="1032933"/>
          </a:xfrm>
          <a:prstGeom prst="rect">
            <a:avLst/>
          </a:prstGeom>
        </p:spPr>
      </p:pic>
      <p:sp>
        <p:nvSpPr>
          <p:cNvPr id="9" name="Rounded Rectangle 4"/>
          <p:cNvSpPr/>
          <p:nvPr/>
        </p:nvSpPr>
        <p:spPr>
          <a:xfrm>
            <a:off x="2286000" y="493360"/>
            <a:ext cx="4437103" cy="1149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3600" kern="1200" dirty="0">
                <a:solidFill>
                  <a:srgbClr val="000000"/>
                </a:solidFill>
                <a:latin typeface="+mj-lt"/>
              </a:rPr>
              <a:t>How does it work?</a:t>
            </a:r>
          </a:p>
        </p:txBody>
      </p:sp>
    </p:spTree>
    <p:extLst>
      <p:ext uri="{BB962C8B-B14F-4D97-AF65-F5344CB8AC3E}">
        <p14:creationId xmlns:p14="http://schemas.microsoft.com/office/powerpoint/2010/main" val="1530365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9"/>
            <a:ext cx="8229600" cy="1143000"/>
          </a:xfrm>
        </p:spPr>
        <p:txBody>
          <a:bodyPr/>
          <a:lstStyle/>
          <a:p>
            <a:r>
              <a:rPr lang="en-US" sz="4800" dirty="0"/>
              <a:t> </a:t>
            </a:r>
            <a:r>
              <a:rPr lang="en-US" sz="2800" dirty="0"/>
              <a:t>T1/T2 Relaxation</a:t>
            </a:r>
          </a:p>
        </p:txBody>
      </p:sp>
      <p:pic>
        <p:nvPicPr>
          <p:cNvPr id="4" name="Picture 3" descr="Screen Shot 2018-11-08 at 12.21.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23" y="1408640"/>
            <a:ext cx="7228804" cy="2292808"/>
          </a:xfrm>
          <a:prstGeom prst="rect">
            <a:avLst/>
          </a:prstGeom>
        </p:spPr>
      </p:pic>
      <p:pic>
        <p:nvPicPr>
          <p:cNvPr id="5" name="Picture 4" descr="Screen Shot 2018-11-08 at 12.25.17 PM.png"/>
          <p:cNvPicPr>
            <a:picLocks noChangeAspect="1"/>
          </p:cNvPicPr>
          <p:nvPr/>
        </p:nvPicPr>
        <p:blipFill rotWithShape="1">
          <a:blip r:embed="rId3">
            <a:extLst>
              <a:ext uri="{28A0092B-C50C-407E-A947-70E740481C1C}">
                <a14:useLocalDpi xmlns:a14="http://schemas.microsoft.com/office/drawing/2010/main" val="0"/>
              </a:ext>
            </a:extLst>
          </a:blip>
          <a:srcRect b="4914"/>
          <a:stretch/>
        </p:blipFill>
        <p:spPr>
          <a:xfrm>
            <a:off x="1135823" y="3922212"/>
            <a:ext cx="7228804" cy="2075782"/>
          </a:xfrm>
          <a:prstGeom prst="rect">
            <a:avLst/>
          </a:prstGeom>
        </p:spPr>
      </p:pic>
    </p:spTree>
    <p:extLst>
      <p:ext uri="{BB962C8B-B14F-4D97-AF65-F5344CB8AC3E}">
        <p14:creationId xmlns:p14="http://schemas.microsoft.com/office/powerpoint/2010/main" val="27304451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565" y="1524000"/>
            <a:ext cx="8229600" cy="4114800"/>
          </a:xfrm>
        </p:spPr>
        <p:txBody>
          <a:bodyPr>
            <a:normAutofit/>
          </a:bodyPr>
          <a:lstStyle/>
          <a:p>
            <a:pPr>
              <a:buFont typeface="Wingdings" charset="2"/>
              <a:buChar char="q"/>
            </a:pPr>
            <a:endParaRPr lang="en-US" sz="2000" dirty="0"/>
          </a:p>
          <a:p>
            <a:pPr>
              <a:buFont typeface="Wingdings" charset="2"/>
              <a:buChar char="q"/>
            </a:pPr>
            <a:r>
              <a:rPr lang="en-US" sz="2000" dirty="0"/>
              <a:t>MR signal is the result of the </a:t>
            </a:r>
            <a:r>
              <a:rPr lang="en-US" sz="2000" dirty="0" err="1"/>
              <a:t>precessing</a:t>
            </a:r>
            <a:r>
              <a:rPr lang="en-US" sz="2000" dirty="0"/>
              <a:t> net magnetization inducing a current in receiver coils around the MRI machine</a:t>
            </a:r>
          </a:p>
          <a:p>
            <a:pPr lvl="1">
              <a:buFont typeface="Wingdings" charset="2"/>
              <a:buChar char="q"/>
            </a:pPr>
            <a:r>
              <a:rPr lang="en-US" sz="1600" b="1" dirty="0"/>
              <a:t>Faraday’s Law of Induction</a:t>
            </a:r>
          </a:p>
          <a:p>
            <a:pPr>
              <a:buFont typeface="Wingdings" charset="2"/>
              <a:buChar char="q"/>
            </a:pPr>
            <a:endParaRPr lang="en-US" sz="2000" dirty="0"/>
          </a:p>
          <a:p>
            <a:pPr marL="0" indent="0">
              <a:buNone/>
            </a:pPr>
            <a:endParaRPr lang="en-US" sz="2000" dirty="0"/>
          </a:p>
        </p:txBody>
      </p:sp>
      <p:sp>
        <p:nvSpPr>
          <p:cNvPr id="6" name="Rounded Rectangle 4"/>
          <p:cNvSpPr/>
          <p:nvPr/>
        </p:nvSpPr>
        <p:spPr>
          <a:xfrm>
            <a:off x="2277248" y="609600"/>
            <a:ext cx="4437103" cy="1149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3600" kern="1200" dirty="0">
                <a:solidFill>
                  <a:srgbClr val="000000"/>
                </a:solidFill>
                <a:latin typeface="+mj-lt"/>
              </a:rPr>
              <a:t>How does it work?</a:t>
            </a:r>
          </a:p>
        </p:txBody>
      </p:sp>
      <p:pic>
        <p:nvPicPr>
          <p:cNvPr id="7" name="Picture 6" descr="____2130229_ori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566" y="2963331"/>
            <a:ext cx="3861038" cy="3524250"/>
          </a:xfrm>
          <a:prstGeom prst="rect">
            <a:avLst/>
          </a:prstGeom>
        </p:spPr>
      </p:pic>
      <p:sp>
        <p:nvSpPr>
          <p:cNvPr id="8" name="TextBox 7"/>
          <p:cNvSpPr txBox="1"/>
          <p:nvPr/>
        </p:nvSpPr>
        <p:spPr>
          <a:xfrm>
            <a:off x="9228667" y="3014133"/>
            <a:ext cx="184666" cy="369332"/>
          </a:xfrm>
          <a:prstGeom prst="rect">
            <a:avLst/>
          </a:prstGeom>
          <a:noFill/>
        </p:spPr>
        <p:txBody>
          <a:bodyPr wrap="none" rtlCol="0">
            <a:spAutoFit/>
          </a:bodyPr>
          <a:lstStyle/>
          <a:p>
            <a:endParaRPr lang="en-US" dirty="0"/>
          </a:p>
        </p:txBody>
      </p:sp>
      <p:pic>
        <p:nvPicPr>
          <p:cNvPr id="10" name="Picture 9" descr="T1-weighted-MRI-scans-acquired-in-coronal-left-axial-center-and-sagittal-r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4105492"/>
            <a:ext cx="4610638" cy="2020673"/>
          </a:xfrm>
          <a:prstGeom prst="rect">
            <a:avLst/>
          </a:prstGeom>
        </p:spPr>
      </p:pic>
    </p:spTree>
    <p:extLst>
      <p:ext uri="{BB962C8B-B14F-4D97-AF65-F5344CB8AC3E}">
        <p14:creationId xmlns:p14="http://schemas.microsoft.com/office/powerpoint/2010/main" val="350295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11-08 at 5.5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265"/>
            <a:ext cx="9144000" cy="3489739"/>
          </a:xfrm>
          <a:prstGeom prst="rect">
            <a:avLst/>
          </a:prstGeom>
        </p:spPr>
      </p:pic>
    </p:spTree>
    <p:extLst>
      <p:ext uri="{BB962C8B-B14F-4D97-AF65-F5344CB8AC3E}">
        <p14:creationId xmlns:p14="http://schemas.microsoft.com/office/powerpoint/2010/main" val="25249820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9990"/>
            <a:ext cx="8229600" cy="4525963"/>
          </a:xfrm>
        </p:spPr>
        <p:txBody>
          <a:bodyPr/>
          <a:lstStyle/>
          <a:p>
            <a:r>
              <a:rPr lang="en-US" sz="2400" dirty="0">
                <a:solidFill>
                  <a:schemeClr val="accent2">
                    <a:lumMod val="75000"/>
                  </a:schemeClr>
                </a:solidFill>
              </a:rPr>
              <a:t>Traumatic Brain Injury? (TBI)</a:t>
            </a:r>
          </a:p>
          <a:p>
            <a:pPr lvl="1"/>
            <a:r>
              <a:rPr lang="en-US" sz="2000" dirty="0"/>
              <a:t>Damage to the brain from external mechanical force</a:t>
            </a:r>
          </a:p>
          <a:p>
            <a:pPr lvl="1"/>
            <a:r>
              <a:rPr lang="en-US" sz="2000" dirty="0"/>
              <a:t>Affects 1.7m annually, 52,000 deaths, over 250,000 hospitalized</a:t>
            </a:r>
          </a:p>
          <a:p>
            <a:pPr lvl="1"/>
            <a:r>
              <a:rPr lang="en-US" sz="2000" dirty="0"/>
              <a:t>Deficits include impaired learning and memory, and mood disorders such as depression and anxiety</a:t>
            </a:r>
          </a:p>
          <a:p>
            <a:pPr marL="457200" lvl="1" indent="0">
              <a:buNone/>
            </a:pPr>
            <a:endParaRPr lang="en-US" dirty="0"/>
          </a:p>
        </p:txBody>
      </p:sp>
      <p:pic>
        <p:nvPicPr>
          <p:cNvPr id="13" name="Picture 12" descr="Skull_and_brain_secondary injur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553" y="3349244"/>
            <a:ext cx="2149309" cy="3006883"/>
          </a:xfrm>
          <a:prstGeom prst="rect">
            <a:avLst/>
          </a:prstGeom>
        </p:spPr>
      </p:pic>
      <p:sp>
        <p:nvSpPr>
          <p:cNvPr id="16" name="TextBox 15"/>
          <p:cNvSpPr txBox="1"/>
          <p:nvPr/>
        </p:nvSpPr>
        <p:spPr>
          <a:xfrm>
            <a:off x="1764632" y="3326360"/>
            <a:ext cx="1572921" cy="461665"/>
          </a:xfrm>
          <a:prstGeom prst="rect">
            <a:avLst/>
          </a:prstGeom>
          <a:solidFill>
            <a:schemeClr val="bg1"/>
          </a:solidFill>
        </p:spPr>
        <p:txBody>
          <a:bodyPr wrap="square" rtlCol="0">
            <a:spAutoFit/>
          </a:bodyPr>
          <a:lstStyle/>
          <a:p>
            <a:r>
              <a:rPr lang="en-US" sz="2400" dirty="0">
                <a:solidFill>
                  <a:schemeClr val="accent6"/>
                </a:solidFill>
                <a:latin typeface="Avenir Light"/>
                <a:cs typeface="Avenir Light"/>
              </a:rPr>
              <a:t>Penumbra</a:t>
            </a:r>
          </a:p>
        </p:txBody>
      </p:sp>
      <p:cxnSp>
        <p:nvCxnSpPr>
          <p:cNvPr id="23" name="Straight Arrow Connector 22"/>
          <p:cNvCxnSpPr>
            <a:stCxn id="16" idx="3"/>
          </p:cNvCxnSpPr>
          <p:nvPr/>
        </p:nvCxnSpPr>
        <p:spPr>
          <a:xfrm flipV="1">
            <a:off x="3337553" y="3526091"/>
            <a:ext cx="657264" cy="31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881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321"/>
            <a:ext cx="8229600" cy="1143000"/>
          </a:xfrm>
        </p:spPr>
        <p:txBody>
          <a:bodyPr>
            <a:normAutofit/>
          </a:bodyPr>
          <a:lstStyle/>
          <a:p>
            <a:pPr algn="ctr"/>
            <a:r>
              <a:rPr lang="en-US" sz="3200" dirty="0"/>
              <a:t>Diffuse Axonal Injury</a:t>
            </a:r>
          </a:p>
        </p:txBody>
      </p:sp>
      <p:pic>
        <p:nvPicPr>
          <p:cNvPr id="6" name="Picture 5" descr="Screen Shot 2018-11-06 at 8.4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655" y="1898498"/>
            <a:ext cx="3385759" cy="3612596"/>
          </a:xfrm>
          <a:prstGeom prst="rect">
            <a:avLst/>
          </a:prstGeom>
        </p:spPr>
      </p:pic>
      <p:sp>
        <p:nvSpPr>
          <p:cNvPr id="8" name="Rectangle 7"/>
          <p:cNvSpPr/>
          <p:nvPr/>
        </p:nvSpPr>
        <p:spPr>
          <a:xfrm>
            <a:off x="207672" y="1539321"/>
            <a:ext cx="3525620" cy="3847207"/>
          </a:xfrm>
          <a:prstGeom prst="rect">
            <a:avLst/>
          </a:prstGeom>
        </p:spPr>
        <p:txBody>
          <a:bodyPr wrap="square">
            <a:spAutoFit/>
          </a:bodyPr>
          <a:lstStyle/>
          <a:p>
            <a:r>
              <a:rPr lang="en-US" b="1" dirty="0">
                <a:solidFill>
                  <a:schemeClr val="accent6"/>
                </a:solidFill>
              </a:rPr>
              <a:t>The Adams Diffuse Axonal Injury Classification:</a:t>
            </a:r>
          </a:p>
          <a:p>
            <a:endParaRPr lang="en-US" sz="1200" dirty="0">
              <a:solidFill>
                <a:schemeClr val="accent6"/>
              </a:solidFill>
            </a:endParaRPr>
          </a:p>
          <a:p>
            <a:r>
              <a:rPr lang="en-US" sz="1600" b="1" dirty="0">
                <a:solidFill>
                  <a:schemeClr val="accent6"/>
                </a:solidFill>
              </a:rPr>
              <a:t>Grade 1: </a:t>
            </a:r>
            <a:r>
              <a:rPr lang="en-US" sz="1600" dirty="0">
                <a:solidFill>
                  <a:schemeClr val="accent6"/>
                </a:solidFill>
              </a:rPr>
              <a:t>Mild diffuse axonal injury with microscopic white matter changes in cerebral cortex, corpus callosum, and brainstem</a:t>
            </a:r>
          </a:p>
          <a:p>
            <a:r>
              <a:rPr lang="en-US" sz="1600" b="1" dirty="0">
                <a:solidFill>
                  <a:schemeClr val="accent6"/>
                </a:solidFill>
              </a:rPr>
              <a:t>Grade 2: </a:t>
            </a:r>
            <a:r>
              <a:rPr lang="en-US" sz="1600" dirty="0">
                <a:solidFill>
                  <a:schemeClr val="accent6"/>
                </a:solidFill>
              </a:rPr>
              <a:t>Moderate diffuse axonal injury with gross focal lesions in the corpus callosum</a:t>
            </a:r>
          </a:p>
          <a:p>
            <a:r>
              <a:rPr lang="en-US" sz="1600" b="1" dirty="0">
                <a:solidFill>
                  <a:schemeClr val="accent6"/>
                </a:solidFill>
              </a:rPr>
              <a:t>Grade 3: </a:t>
            </a:r>
            <a:r>
              <a:rPr lang="en-US" sz="1600" dirty="0">
                <a:solidFill>
                  <a:schemeClr val="accent6"/>
                </a:solidFill>
              </a:rPr>
              <a:t>Severe diffuse axonal injury with finding as grade 2 and additional focal lesions in the brainstem.</a:t>
            </a:r>
          </a:p>
        </p:txBody>
      </p:sp>
      <p:sp>
        <p:nvSpPr>
          <p:cNvPr id="9" name="Rectangle 8"/>
          <p:cNvSpPr/>
          <p:nvPr/>
        </p:nvSpPr>
        <p:spPr>
          <a:xfrm>
            <a:off x="207672" y="5511094"/>
            <a:ext cx="4075680" cy="369332"/>
          </a:xfrm>
          <a:prstGeom prst="rect">
            <a:avLst/>
          </a:prstGeom>
        </p:spPr>
        <p:txBody>
          <a:bodyPr wrap="none">
            <a:spAutoFit/>
          </a:bodyPr>
          <a:lstStyle/>
          <a:p>
            <a:r>
              <a:rPr lang="en-US" dirty="0">
                <a:solidFill>
                  <a:srgbClr val="FF0000"/>
                </a:solidFill>
              </a:rPr>
              <a:t>Diffuse axonal injury is a clinical diagnosis </a:t>
            </a:r>
          </a:p>
        </p:txBody>
      </p:sp>
    </p:spTree>
    <p:extLst>
      <p:ext uri="{BB962C8B-B14F-4D97-AF65-F5344CB8AC3E}">
        <p14:creationId xmlns:p14="http://schemas.microsoft.com/office/powerpoint/2010/main" val="3479952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linds(horizontal)">
                                      <p:cBhvr>
                                        <p:cTn id="11" dur="500"/>
                                        <p:tgtEl>
                                          <p:spTgt spid="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linds(horizontal)">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6 at 8.48.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32" y="1495762"/>
            <a:ext cx="3918855" cy="3955225"/>
          </a:xfrm>
          <a:prstGeom prst="rect">
            <a:avLst/>
          </a:prstGeom>
        </p:spPr>
      </p:pic>
      <p:pic>
        <p:nvPicPr>
          <p:cNvPr id="5" name="Picture 4" descr="Screen Shot 2018-11-06 at 8.48.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530" y="1495761"/>
            <a:ext cx="3997391" cy="3955224"/>
          </a:xfrm>
          <a:prstGeom prst="rect">
            <a:avLst/>
          </a:prstGeom>
        </p:spPr>
      </p:pic>
      <p:sp>
        <p:nvSpPr>
          <p:cNvPr id="6" name="Rectangle 5"/>
          <p:cNvSpPr/>
          <p:nvPr/>
        </p:nvSpPr>
        <p:spPr>
          <a:xfrm>
            <a:off x="457200" y="1126429"/>
            <a:ext cx="1492716" cy="369332"/>
          </a:xfrm>
          <a:prstGeom prst="rect">
            <a:avLst/>
          </a:prstGeom>
        </p:spPr>
        <p:txBody>
          <a:bodyPr wrap="none">
            <a:spAutoFit/>
          </a:bodyPr>
          <a:lstStyle/>
          <a:p>
            <a:r>
              <a:rPr lang="en-US" b="1" dirty="0"/>
              <a:t>Sagittal FLAIR</a:t>
            </a:r>
          </a:p>
        </p:txBody>
      </p:sp>
      <p:sp>
        <p:nvSpPr>
          <p:cNvPr id="8" name="Rectangle 7"/>
          <p:cNvSpPr/>
          <p:nvPr/>
        </p:nvSpPr>
        <p:spPr>
          <a:xfrm>
            <a:off x="1833887" y="5738115"/>
            <a:ext cx="4572000" cy="984885"/>
          </a:xfrm>
          <a:prstGeom prst="rect">
            <a:avLst/>
          </a:prstGeom>
        </p:spPr>
        <p:txBody>
          <a:bodyPr>
            <a:spAutoFit/>
          </a:bodyPr>
          <a:lstStyle/>
          <a:p>
            <a:r>
              <a:rPr lang="en-US" sz="2000" dirty="0">
                <a:solidFill>
                  <a:srgbClr val="FF0000"/>
                </a:solidFill>
              </a:rPr>
              <a:t>Can MRI’s sensitivity to DAI predict injury outcomes?</a:t>
            </a:r>
          </a:p>
          <a:p>
            <a:endParaRPr lang="en-US" dirty="0"/>
          </a:p>
        </p:txBody>
      </p:sp>
      <p:sp>
        <p:nvSpPr>
          <p:cNvPr id="9" name="Rectangle 8"/>
          <p:cNvSpPr/>
          <p:nvPr/>
        </p:nvSpPr>
        <p:spPr>
          <a:xfrm>
            <a:off x="4862797" y="1110221"/>
            <a:ext cx="1249060" cy="369332"/>
          </a:xfrm>
          <a:prstGeom prst="rect">
            <a:avLst/>
          </a:prstGeom>
        </p:spPr>
        <p:txBody>
          <a:bodyPr wrap="none">
            <a:spAutoFit/>
          </a:bodyPr>
          <a:lstStyle/>
          <a:p>
            <a:r>
              <a:rPr lang="en-US" b="1" dirty="0"/>
              <a:t>Axial FLAIR</a:t>
            </a:r>
          </a:p>
        </p:txBody>
      </p:sp>
    </p:spTree>
    <p:extLst>
      <p:ext uri="{BB962C8B-B14F-4D97-AF65-F5344CB8AC3E}">
        <p14:creationId xmlns:p14="http://schemas.microsoft.com/office/powerpoint/2010/main" val="1751106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1-07 at 7.0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119" y="672020"/>
            <a:ext cx="4584481" cy="5993563"/>
          </a:xfrm>
          <a:prstGeom prst="rect">
            <a:avLst/>
          </a:prstGeom>
        </p:spPr>
      </p:pic>
    </p:spTree>
    <p:extLst>
      <p:ext uri="{BB962C8B-B14F-4D97-AF65-F5344CB8AC3E}">
        <p14:creationId xmlns:p14="http://schemas.microsoft.com/office/powerpoint/2010/main" val="23290609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7 at 7.01.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040" y="1248601"/>
            <a:ext cx="6019800" cy="4686300"/>
          </a:xfrm>
          <a:prstGeom prst="rect">
            <a:avLst/>
          </a:prstGeom>
        </p:spPr>
      </p:pic>
    </p:spTree>
    <p:extLst>
      <p:ext uri="{BB962C8B-B14F-4D97-AF65-F5344CB8AC3E}">
        <p14:creationId xmlns:p14="http://schemas.microsoft.com/office/powerpoint/2010/main" val="17673533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err="1"/>
              <a:t>dM</a:t>
            </a:r>
            <a:r>
              <a:rPr lang="en-US" sz="2400" dirty="0"/>
              <a:t>/dt = -</a:t>
            </a:r>
            <a:r>
              <a:rPr lang="el-GR" sz="2400" dirty="0"/>
              <a:t>γ</a:t>
            </a:r>
            <a:r>
              <a:rPr lang="en-US" sz="2400" dirty="0"/>
              <a:t>M x B = -M x </a:t>
            </a:r>
            <a:r>
              <a:rPr lang="el-GR" sz="2400" dirty="0"/>
              <a:t>ω</a:t>
            </a:r>
            <a:endParaRPr lang="en-US" sz="2400" dirty="0"/>
          </a:p>
          <a:p>
            <a:pPr lvl="1"/>
            <a:r>
              <a:rPr lang="el-GR" sz="2000" dirty="0"/>
              <a:t>γ </a:t>
            </a:r>
            <a:r>
              <a:rPr lang="en-US" sz="2000" dirty="0"/>
              <a:t>- Gyromagnetic constant: nuclear magnetic moment/angular momentum</a:t>
            </a:r>
          </a:p>
          <a:p>
            <a:pPr lvl="1"/>
            <a:r>
              <a:rPr lang="el-GR" sz="2000" dirty="0"/>
              <a:t>ω </a:t>
            </a:r>
            <a:r>
              <a:rPr lang="en-US" sz="2000" dirty="0"/>
              <a:t>- Angular frequency (2</a:t>
            </a:r>
            <a:r>
              <a:rPr lang="el-GR" sz="2000" dirty="0"/>
              <a:t>πν</a:t>
            </a:r>
            <a:r>
              <a:rPr lang="en-US" sz="2000" dirty="0"/>
              <a:t>) is referred to as Larmor frequency</a:t>
            </a:r>
          </a:p>
          <a:p>
            <a:pPr lvl="2"/>
            <a:r>
              <a:rPr lang="el-GR" sz="1600" dirty="0"/>
              <a:t>ν</a:t>
            </a:r>
            <a:r>
              <a:rPr lang="en-US" sz="1600" dirty="0"/>
              <a:t> is in Hz</a:t>
            </a:r>
          </a:p>
          <a:p>
            <a:r>
              <a:rPr lang="en-US" sz="2400" dirty="0"/>
              <a:t>Faraday’s Law –  changing magnetic flux induces electromotive force in a coil	</a:t>
            </a:r>
            <a:endParaRPr lang="en-US" sz="2000" dirty="0"/>
          </a:p>
          <a:p>
            <a:pPr lvl="1"/>
            <a:r>
              <a:rPr lang="en-US" sz="2000" dirty="0"/>
              <a:t>Right hand rule</a:t>
            </a:r>
          </a:p>
          <a:p>
            <a:r>
              <a:rPr lang="en-US" sz="2400" dirty="0"/>
              <a:t>RF Pulse in a coil perpendicular to the static magnetic field creates a secondary magnetic field at an arbitrary angle </a:t>
            </a:r>
          </a:p>
          <a:p>
            <a:pPr lvl="1"/>
            <a:r>
              <a:rPr lang="en-US" sz="2000" dirty="0"/>
              <a:t>≤ 90</a:t>
            </a:r>
            <a:r>
              <a:rPr lang="en-US" sz="2000" baseline="30000" dirty="0"/>
              <a:t>O</a:t>
            </a:r>
            <a:r>
              <a:rPr lang="en-US" sz="2000" dirty="0"/>
              <a:t> is excitation pulse</a:t>
            </a:r>
          </a:p>
          <a:p>
            <a:pPr lvl="1"/>
            <a:r>
              <a:rPr lang="en-US" sz="2000" dirty="0"/>
              <a:t>180</a:t>
            </a:r>
            <a:r>
              <a:rPr lang="en-US" sz="2000" baseline="30000" dirty="0"/>
              <a:t>o</a:t>
            </a:r>
            <a:r>
              <a:rPr lang="en-US" sz="2000" dirty="0"/>
              <a:t> is inversion pulse</a:t>
            </a:r>
          </a:p>
          <a:p>
            <a:pPr lvl="1"/>
            <a:endParaRPr lang="en-US" sz="2000" dirty="0"/>
          </a:p>
        </p:txBody>
      </p:sp>
    </p:spTree>
    <p:extLst>
      <p:ext uri="{BB962C8B-B14F-4D97-AF65-F5344CB8AC3E}">
        <p14:creationId xmlns:p14="http://schemas.microsoft.com/office/powerpoint/2010/main" val="263469430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11-07 at 6.33.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92" y="838200"/>
            <a:ext cx="5509098" cy="2055806"/>
          </a:xfrm>
          <a:prstGeom prst="rect">
            <a:avLst/>
          </a:prstGeom>
        </p:spPr>
      </p:pic>
      <p:pic>
        <p:nvPicPr>
          <p:cNvPr id="6" name="Picture 5" descr="Screen Shot 2018-11-07 at 7.02.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429000"/>
            <a:ext cx="5890098" cy="2926449"/>
          </a:xfrm>
          <a:prstGeom prst="rect">
            <a:avLst/>
          </a:prstGeom>
        </p:spPr>
      </p:pic>
    </p:spTree>
    <p:extLst>
      <p:ext uri="{BB962C8B-B14F-4D97-AF65-F5344CB8AC3E}">
        <p14:creationId xmlns:p14="http://schemas.microsoft.com/office/powerpoint/2010/main" val="190083719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11-08 at 5.53.56 PM.png"/>
          <p:cNvPicPr>
            <a:picLocks noChangeAspect="1"/>
          </p:cNvPicPr>
          <p:nvPr/>
        </p:nvPicPr>
        <p:blipFill rotWithShape="1">
          <a:blip r:embed="rId2">
            <a:extLst>
              <a:ext uri="{28A0092B-C50C-407E-A947-70E740481C1C}">
                <a14:useLocalDpi xmlns:a14="http://schemas.microsoft.com/office/drawing/2010/main" val="0"/>
              </a:ext>
            </a:extLst>
          </a:blip>
          <a:srcRect l="1482"/>
          <a:stretch/>
        </p:blipFill>
        <p:spPr>
          <a:xfrm>
            <a:off x="135467" y="927420"/>
            <a:ext cx="9008533" cy="3796983"/>
          </a:xfrm>
          <a:prstGeom prst="rect">
            <a:avLst/>
          </a:prstGeom>
        </p:spPr>
      </p:pic>
    </p:spTree>
    <p:extLst>
      <p:ext uri="{BB962C8B-B14F-4D97-AF65-F5344CB8AC3E}">
        <p14:creationId xmlns:p14="http://schemas.microsoft.com/office/powerpoint/2010/main" val="89626961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91"/>
            <a:ext cx="8229600" cy="1143000"/>
          </a:xfrm>
        </p:spPr>
        <p:txBody>
          <a:bodyPr>
            <a:normAutofit/>
          </a:bodyPr>
          <a:lstStyle/>
          <a:p>
            <a:r>
              <a:rPr lang="en-US" sz="3200" dirty="0"/>
              <a:t>Diffusion</a:t>
            </a:r>
            <a:r>
              <a:rPr lang="en-US" sz="3600" dirty="0"/>
              <a:t> </a:t>
            </a:r>
            <a:r>
              <a:rPr lang="en-US" sz="3200" dirty="0"/>
              <a:t>Tensor</a:t>
            </a:r>
            <a:r>
              <a:rPr lang="en-US" sz="3600" dirty="0"/>
              <a:t> </a:t>
            </a:r>
            <a:r>
              <a:rPr lang="en-US" sz="3200" dirty="0"/>
              <a:t>Imaging</a:t>
            </a:r>
            <a:endParaRPr lang="en-US" sz="3600" dirty="0"/>
          </a:p>
        </p:txBody>
      </p:sp>
      <p:sp>
        <p:nvSpPr>
          <p:cNvPr id="5" name="Rectangle 4"/>
          <p:cNvSpPr/>
          <p:nvPr/>
        </p:nvSpPr>
        <p:spPr>
          <a:xfrm>
            <a:off x="271819" y="1364991"/>
            <a:ext cx="4572000" cy="2339102"/>
          </a:xfrm>
          <a:prstGeom prst="rect">
            <a:avLst/>
          </a:prstGeom>
        </p:spPr>
        <p:txBody>
          <a:bodyPr>
            <a:spAutoFit/>
          </a:bodyPr>
          <a:lstStyle/>
          <a:p>
            <a:r>
              <a:rPr lang="en-US" sz="1600" dirty="0">
                <a:solidFill>
                  <a:schemeClr val="accent6"/>
                </a:solidFill>
              </a:rPr>
              <a:t>Diffusion tensor imaging (DTI) comprises a group of techniques where calculated eigenvalues </a:t>
            </a:r>
            <a:r>
              <a:rPr lang="en-US" sz="1600" b="1" dirty="0">
                <a:solidFill>
                  <a:schemeClr val="accent6"/>
                </a:solidFill>
              </a:rPr>
              <a:t>(λ1, λ2, and λ3) </a:t>
            </a:r>
            <a:r>
              <a:rPr lang="en-US" sz="1600" dirty="0">
                <a:solidFill>
                  <a:schemeClr val="accent6"/>
                </a:solidFill>
              </a:rPr>
              <a:t>and eigenvectors </a:t>
            </a:r>
            <a:r>
              <a:rPr lang="en-US" sz="1600" b="1" dirty="0">
                <a:solidFill>
                  <a:schemeClr val="accent6"/>
                </a:solidFill>
              </a:rPr>
              <a:t>(ε1, ε2, and ε3) </a:t>
            </a:r>
            <a:r>
              <a:rPr lang="en-US" sz="1600" dirty="0">
                <a:solidFill>
                  <a:schemeClr val="accent6"/>
                </a:solidFill>
              </a:rPr>
              <a:t>are used to create images reflecting various diffusion (water) properties of a tissue. </a:t>
            </a:r>
          </a:p>
          <a:p>
            <a:endParaRPr lang="en-US" sz="1600" dirty="0">
              <a:solidFill>
                <a:schemeClr val="accent6"/>
              </a:solidFill>
            </a:endParaRPr>
          </a:p>
          <a:p>
            <a:r>
              <a:rPr lang="en-US" sz="1600" dirty="0">
                <a:solidFill>
                  <a:schemeClr val="accent6"/>
                </a:solidFill>
              </a:rPr>
              <a:t>Solving of the </a:t>
            </a:r>
            <a:r>
              <a:rPr lang="en-US" sz="1600" dirty="0" err="1">
                <a:solidFill>
                  <a:schemeClr val="accent6"/>
                </a:solidFill>
              </a:rPr>
              <a:t>Stejskal</a:t>
            </a:r>
            <a:r>
              <a:rPr lang="en-US" sz="1600" dirty="0">
                <a:solidFill>
                  <a:schemeClr val="accent6"/>
                </a:solidFill>
              </a:rPr>
              <a:t>-Tanner equation</a:t>
            </a:r>
          </a:p>
          <a:p>
            <a:r>
              <a:rPr lang="en-US" sz="1600" dirty="0">
                <a:solidFill>
                  <a:schemeClr val="accent6"/>
                </a:solidFill>
              </a:rPr>
              <a:t>equation describes the signal intensity change at each voxel: </a:t>
            </a:r>
          </a:p>
        </p:txBody>
      </p:sp>
      <p:pic>
        <p:nvPicPr>
          <p:cNvPr id="6" name="Picture 5" descr="Screen Shot 2018-11-07 at 10.43.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012" y="3505241"/>
            <a:ext cx="3670300" cy="2438400"/>
          </a:xfrm>
          <a:prstGeom prst="rect">
            <a:avLst/>
          </a:prstGeom>
        </p:spPr>
      </p:pic>
      <p:pic>
        <p:nvPicPr>
          <p:cNvPr id="7" name="Picture 6" descr="Screen Shot 2018-11-07 at 9.11.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012" y="1364991"/>
            <a:ext cx="3728629" cy="1812733"/>
          </a:xfrm>
          <a:prstGeom prst="rect">
            <a:avLst/>
          </a:prstGeom>
        </p:spPr>
      </p:pic>
      <p:pic>
        <p:nvPicPr>
          <p:cNvPr id="9" name="Picture 8" descr="Screen Shot 2018-11-08 at 12.23.5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819" y="4097866"/>
            <a:ext cx="2473024" cy="895297"/>
          </a:xfrm>
          <a:prstGeom prst="rect">
            <a:avLst/>
          </a:prstGeom>
        </p:spPr>
      </p:pic>
    </p:spTree>
    <p:extLst>
      <p:ext uri="{BB962C8B-B14F-4D97-AF65-F5344CB8AC3E}">
        <p14:creationId xmlns:p14="http://schemas.microsoft.com/office/powerpoint/2010/main" val="1130544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11-07 at 11.4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 y="1772785"/>
            <a:ext cx="5710767" cy="4012065"/>
          </a:xfrm>
          <a:prstGeom prst="rect">
            <a:avLst/>
          </a:prstGeom>
        </p:spPr>
      </p:pic>
      <p:sp>
        <p:nvSpPr>
          <p:cNvPr id="11" name="Rectangle 10"/>
          <p:cNvSpPr/>
          <p:nvPr/>
        </p:nvSpPr>
        <p:spPr>
          <a:xfrm>
            <a:off x="5977466" y="2607733"/>
            <a:ext cx="3166534" cy="2677656"/>
          </a:xfrm>
          <a:prstGeom prst="rect">
            <a:avLst/>
          </a:prstGeom>
        </p:spPr>
        <p:txBody>
          <a:bodyPr wrap="square">
            <a:spAutoFit/>
          </a:bodyPr>
          <a:lstStyle/>
          <a:p>
            <a:r>
              <a:rPr lang="en-US" dirty="0">
                <a:solidFill>
                  <a:schemeClr val="accent6"/>
                </a:solidFill>
              </a:rPr>
              <a:t>The direction is different for each image, resulting in a different pattern</a:t>
            </a:r>
          </a:p>
          <a:p>
            <a:r>
              <a:rPr lang="en-US" dirty="0">
                <a:solidFill>
                  <a:schemeClr val="accent6"/>
                </a:solidFill>
              </a:rPr>
              <a:t>of signal loss (dark areas) due to anisotropic diffusion.</a:t>
            </a:r>
          </a:p>
        </p:txBody>
      </p:sp>
      <p:sp>
        <p:nvSpPr>
          <p:cNvPr id="12" name="Title 11"/>
          <p:cNvSpPr>
            <a:spLocks noGrp="1"/>
          </p:cNvSpPr>
          <p:nvPr>
            <p:ph type="title"/>
          </p:nvPr>
        </p:nvSpPr>
        <p:spPr/>
        <p:txBody>
          <a:bodyPr>
            <a:normAutofit fontScale="90000"/>
          </a:bodyPr>
          <a:lstStyle/>
          <a:p>
            <a:r>
              <a:rPr lang="en-US" sz="3600" dirty="0"/>
              <a:t>Diffusion weighted to Diffusion Tensor</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923635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3873"/>
            <a:ext cx="8229600" cy="1371600"/>
          </a:xfrm>
        </p:spPr>
        <p:txBody>
          <a:bodyPr/>
          <a:lstStyle/>
          <a:p>
            <a:r>
              <a:rPr lang="en-US" sz="3200" dirty="0"/>
              <a:t>Fractional Anisotropy</a:t>
            </a:r>
            <a:br>
              <a:rPr lang="en-US" sz="3200" dirty="0"/>
            </a:br>
            <a:endParaRPr lang="en-US" sz="3200" dirty="0"/>
          </a:p>
        </p:txBody>
      </p:sp>
      <p:sp>
        <p:nvSpPr>
          <p:cNvPr id="5" name="Rectangle 4"/>
          <p:cNvSpPr/>
          <p:nvPr/>
        </p:nvSpPr>
        <p:spPr>
          <a:xfrm>
            <a:off x="457200" y="2135159"/>
            <a:ext cx="5414496" cy="461665"/>
          </a:xfrm>
          <a:prstGeom prst="rect">
            <a:avLst/>
          </a:prstGeom>
        </p:spPr>
        <p:txBody>
          <a:bodyPr wrap="none">
            <a:spAutoFit/>
          </a:bodyPr>
          <a:lstStyle/>
          <a:p>
            <a:r>
              <a:rPr lang="en-US" dirty="0">
                <a:solidFill>
                  <a:schemeClr val="accent6"/>
                </a:solidFill>
              </a:rPr>
              <a:t>Measuring diffusion asymmetry </a:t>
            </a:r>
            <a:r>
              <a:rPr lang="en-US" dirty="0"/>
              <a:t>in a voxel</a:t>
            </a:r>
          </a:p>
        </p:txBody>
      </p:sp>
      <p:pic>
        <p:nvPicPr>
          <p:cNvPr id="6" name="Picture 5" descr="Screen Shot 2018-11-07 at 11.07.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36197"/>
            <a:ext cx="4432300" cy="1193800"/>
          </a:xfrm>
          <a:prstGeom prst="rect">
            <a:avLst/>
          </a:prstGeom>
        </p:spPr>
      </p:pic>
      <p:pic>
        <p:nvPicPr>
          <p:cNvPr id="7" name="Picture 6" descr="Screen Shot 2018-11-07 at 11.07.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755" y="1608667"/>
            <a:ext cx="3506079" cy="3747323"/>
          </a:xfrm>
          <a:prstGeom prst="rect">
            <a:avLst/>
          </a:prstGeom>
        </p:spPr>
      </p:pic>
    </p:spTree>
    <p:extLst>
      <p:ext uri="{BB962C8B-B14F-4D97-AF65-F5344CB8AC3E}">
        <p14:creationId xmlns:p14="http://schemas.microsoft.com/office/powerpoint/2010/main" val="134108213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7 at 11.08.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4" y="1242553"/>
            <a:ext cx="2997200" cy="4813300"/>
          </a:xfrm>
          <a:prstGeom prst="rect">
            <a:avLst/>
          </a:prstGeom>
        </p:spPr>
      </p:pic>
      <p:pic>
        <p:nvPicPr>
          <p:cNvPr id="5" name="Picture 4" descr="Screen Shot 2018-11-07 at 11.20.50 PM.png"/>
          <p:cNvPicPr>
            <a:picLocks noChangeAspect="1"/>
          </p:cNvPicPr>
          <p:nvPr/>
        </p:nvPicPr>
        <p:blipFill rotWithShape="1">
          <a:blip r:embed="rId4">
            <a:extLst>
              <a:ext uri="{28A0092B-C50C-407E-A947-70E740481C1C}">
                <a14:useLocalDpi xmlns:a14="http://schemas.microsoft.com/office/drawing/2010/main" val="0"/>
              </a:ext>
            </a:extLst>
          </a:blip>
          <a:srcRect r="8618"/>
          <a:stretch/>
        </p:blipFill>
        <p:spPr>
          <a:xfrm>
            <a:off x="3146934" y="1242553"/>
            <a:ext cx="5844666" cy="2959484"/>
          </a:xfrm>
          <a:prstGeom prst="rect">
            <a:avLst/>
          </a:prstGeom>
        </p:spPr>
      </p:pic>
    </p:spTree>
    <p:extLst>
      <p:ext uri="{BB962C8B-B14F-4D97-AF65-F5344CB8AC3E}">
        <p14:creationId xmlns:p14="http://schemas.microsoft.com/office/powerpoint/2010/main" val="56893974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of Crossing Fibers</a:t>
            </a:r>
          </a:p>
        </p:txBody>
      </p:sp>
      <p:pic>
        <p:nvPicPr>
          <p:cNvPr id="5" name="Picture 4" descr="Screen Shot 2018-11-07 at 11.22.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0797"/>
            <a:ext cx="5013445" cy="3024717"/>
          </a:xfrm>
          <a:prstGeom prst="rect">
            <a:avLst/>
          </a:prstGeom>
        </p:spPr>
      </p:pic>
      <p:pic>
        <p:nvPicPr>
          <p:cNvPr id="6" name="Picture 5" descr="Screen Shot 2018-11-07 at 11.2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391" y="2590797"/>
            <a:ext cx="5042609" cy="2817284"/>
          </a:xfrm>
          <a:prstGeom prst="rect">
            <a:avLst/>
          </a:prstGeom>
        </p:spPr>
      </p:pic>
    </p:spTree>
    <p:extLst>
      <p:ext uri="{BB962C8B-B14F-4D97-AF65-F5344CB8AC3E}">
        <p14:creationId xmlns:p14="http://schemas.microsoft.com/office/powerpoint/2010/main" val="267308973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8 at 5.40.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20806"/>
            <a:ext cx="6005728" cy="5732394"/>
          </a:xfrm>
          <a:prstGeom prst="rect">
            <a:avLst/>
          </a:prstGeom>
        </p:spPr>
      </p:pic>
    </p:spTree>
    <p:extLst>
      <p:ext uri="{BB962C8B-B14F-4D97-AF65-F5344CB8AC3E}">
        <p14:creationId xmlns:p14="http://schemas.microsoft.com/office/powerpoint/2010/main" val="314817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pic>
        <p:nvPicPr>
          <p:cNvPr id="4" name="Picture 3">
            <a:extLst>
              <a:ext uri="{FF2B5EF4-FFF2-40B4-BE49-F238E27FC236}">
                <a16:creationId xmlns="" xmlns:a16="http://schemas.microsoft.com/office/drawing/2014/main" id="{BBE1C062-946B-47D1-9D57-103404953694}"/>
              </a:ext>
            </a:extLst>
          </p:cNvPr>
          <p:cNvPicPr>
            <a:picLocks noChangeAspect="1"/>
          </p:cNvPicPr>
          <p:nvPr/>
        </p:nvPicPr>
        <p:blipFill>
          <a:blip r:embed="rId3"/>
          <a:stretch>
            <a:fillRect/>
          </a:stretch>
        </p:blipFill>
        <p:spPr>
          <a:xfrm>
            <a:off x="6120092" y="2781300"/>
            <a:ext cx="2566708" cy="2743200"/>
          </a:xfrm>
          <a:prstGeom prst="rect">
            <a:avLst/>
          </a:prstGeom>
        </p:spPr>
      </p:pic>
      <p:pic>
        <p:nvPicPr>
          <p:cNvPr id="8" name="Content Placeholder 7">
            <a:extLst>
              <a:ext uri="{FF2B5EF4-FFF2-40B4-BE49-F238E27FC236}">
                <a16:creationId xmlns="" xmlns:a16="http://schemas.microsoft.com/office/drawing/2014/main" id="{231E0B3C-FA2E-42A7-B5CE-755554A399D9}"/>
              </a:ext>
            </a:extLst>
          </p:cNvPr>
          <p:cNvPicPr>
            <a:picLocks noGrp="1" noChangeAspect="1"/>
          </p:cNvPicPr>
          <p:nvPr>
            <p:ph idx="1"/>
          </p:nvPr>
        </p:nvPicPr>
        <p:blipFill>
          <a:blip r:embed="rId4"/>
          <a:stretch>
            <a:fillRect/>
          </a:stretch>
        </p:blipFill>
        <p:spPr>
          <a:xfrm>
            <a:off x="2971800" y="2930525"/>
            <a:ext cx="2597809" cy="2247900"/>
          </a:xfrm>
          <a:prstGeom prst="rect">
            <a:avLst/>
          </a:prstGeom>
        </p:spPr>
      </p:pic>
      <p:pic>
        <p:nvPicPr>
          <p:cNvPr id="9" name="Picture 8">
            <a:extLst>
              <a:ext uri="{FF2B5EF4-FFF2-40B4-BE49-F238E27FC236}">
                <a16:creationId xmlns="" xmlns:a16="http://schemas.microsoft.com/office/drawing/2014/main" id="{D8F80A99-2BE1-4CAC-9F1A-195A072D0BF5}"/>
              </a:ext>
            </a:extLst>
          </p:cNvPr>
          <p:cNvPicPr>
            <a:picLocks noChangeAspect="1"/>
          </p:cNvPicPr>
          <p:nvPr/>
        </p:nvPicPr>
        <p:blipFill>
          <a:blip r:embed="rId5"/>
          <a:stretch>
            <a:fillRect/>
          </a:stretch>
        </p:blipFill>
        <p:spPr>
          <a:xfrm>
            <a:off x="152400" y="2917825"/>
            <a:ext cx="2693916" cy="2771775"/>
          </a:xfrm>
          <a:prstGeom prst="rect">
            <a:avLst/>
          </a:prstGeom>
        </p:spPr>
      </p:pic>
    </p:spTree>
    <p:extLst>
      <p:ext uri="{BB962C8B-B14F-4D97-AF65-F5344CB8AC3E}">
        <p14:creationId xmlns:p14="http://schemas.microsoft.com/office/powerpoint/2010/main" val="32401134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solidFill>
                      <a:schemeClr val="accent6"/>
                    </a:solidFill>
                  </a:rPr>
                  <a:t>If there are 2 energy states, the amount of energy required to transition from one to the next is derived as follows:</a:t>
                </a:r>
              </a:p>
              <a:p>
                <a:r>
                  <a:rPr lang="el-GR" sz="2400" dirty="0">
                    <a:solidFill>
                      <a:schemeClr val="accent6"/>
                    </a:solidFill>
                  </a:rPr>
                  <a:t>Δ</a:t>
                </a:r>
                <a:r>
                  <a:rPr lang="en-US" sz="2400" dirty="0">
                    <a:solidFill>
                      <a:schemeClr val="accent6"/>
                    </a:solidFill>
                  </a:rPr>
                  <a:t>E= </a:t>
                </a:r>
                <a14:m>
                  <m:oMath xmlns:m="http://schemas.openxmlformats.org/officeDocument/2006/math">
                    <m:f>
                      <m:fPr>
                        <m:ctrlPr>
                          <a:rPr lang="en-US" sz="2400" i="1" dirty="0">
                            <a:solidFill>
                              <a:schemeClr val="accent6"/>
                            </a:solidFill>
                            <a:latin typeface="Cambria Math" panose="02040503050406030204" pitchFamily="18" charset="0"/>
                          </a:rPr>
                        </m:ctrlPr>
                      </m:fPr>
                      <m:num>
                        <m:r>
                          <a:rPr lang="en-US" sz="2400" i="1" dirty="0" smtClean="0">
                            <a:solidFill>
                              <a:schemeClr val="accent6"/>
                            </a:solidFill>
                            <a:latin typeface="Cambria Math" panose="02040503050406030204" pitchFamily="18" charset="0"/>
                          </a:rPr>
                          <m:t>𝛾</m:t>
                        </m:r>
                        <m:r>
                          <a:rPr lang="en-US" sz="2400" b="0" i="1" dirty="0" smtClean="0">
                            <a:solidFill>
                              <a:schemeClr val="accent6"/>
                            </a:solidFill>
                            <a:latin typeface="Cambria Math" panose="02040503050406030204" pitchFamily="18" charset="0"/>
                          </a:rPr>
                          <m:t>h</m:t>
                        </m:r>
                        <m:r>
                          <a:rPr lang="en-US" sz="2400" i="1" dirty="0">
                            <a:solidFill>
                              <a:schemeClr val="accent6"/>
                            </a:solidFill>
                            <a:latin typeface="Cambria Math" panose="02040503050406030204" pitchFamily="18" charset="0"/>
                          </a:rPr>
                          <m:t>𝐵</m:t>
                        </m:r>
                        <m:r>
                          <a:rPr lang="en-US" sz="2400" i="1" baseline="-25000" dirty="0">
                            <a:solidFill>
                              <a:schemeClr val="accent6"/>
                            </a:solidFill>
                            <a:latin typeface="Cambria Math" panose="02040503050406030204" pitchFamily="18" charset="0"/>
                          </a:rPr>
                          <m:t>0</m:t>
                        </m:r>
                      </m:num>
                      <m:den>
                        <m:r>
                          <a:rPr lang="en-US" sz="2400" i="1" dirty="0">
                            <a:solidFill>
                              <a:schemeClr val="accent6"/>
                            </a:solidFill>
                            <a:latin typeface="Cambria Math" panose="02040503050406030204" pitchFamily="18" charset="0"/>
                          </a:rPr>
                          <m:t>2</m:t>
                        </m:r>
                        <m:r>
                          <a:rPr lang="en-US" sz="2400" i="1" dirty="0">
                            <a:solidFill>
                              <a:schemeClr val="accent6"/>
                            </a:solidFill>
                            <a:latin typeface="Cambria Math" panose="02040503050406030204" pitchFamily="18" charset="0"/>
                          </a:rPr>
                          <m:t>𝜋</m:t>
                        </m:r>
                      </m:den>
                    </m:f>
                  </m:oMath>
                </a14:m>
                <a:endParaRPr lang="en-US" sz="2400" baseline="-25000" dirty="0">
                  <a:solidFill>
                    <a:schemeClr val="accent6"/>
                  </a:solidFill>
                </a:endParaRPr>
              </a:p>
              <a:p>
                <a:r>
                  <a:rPr lang="en-US" sz="2400" dirty="0">
                    <a:solidFill>
                      <a:schemeClr val="accent6"/>
                    </a:solidFill>
                  </a:rPr>
                  <a:t>Since, </a:t>
                </a:r>
                <a14:m>
                  <m:oMath xmlns:m="http://schemas.openxmlformats.org/officeDocument/2006/math">
                    <m:r>
                      <m:rPr>
                        <m:nor/>
                      </m:rPr>
                      <a:rPr lang="en-US" sz="2400" dirty="0">
                        <a:solidFill>
                          <a:schemeClr val="accent6"/>
                        </a:solidFill>
                      </a:rPr>
                      <m:t>E</m:t>
                    </m:r>
                    <m:r>
                      <m:rPr>
                        <m:nor/>
                      </m:rPr>
                      <a:rPr lang="en-US" sz="2400" dirty="0">
                        <a:solidFill>
                          <a:schemeClr val="accent6"/>
                        </a:solidFill>
                      </a:rPr>
                      <m:t>=</m:t>
                    </m:r>
                    <m:r>
                      <m:rPr>
                        <m:nor/>
                      </m:rPr>
                      <a:rPr lang="en-US" sz="2400" dirty="0">
                        <a:solidFill>
                          <a:schemeClr val="accent6"/>
                        </a:solidFill>
                      </a:rPr>
                      <m:t>h</m:t>
                    </m:r>
                    <m:r>
                      <m:rPr>
                        <m:nor/>
                      </m:rPr>
                      <a:rPr lang="el-GR" sz="2400" dirty="0">
                        <a:solidFill>
                          <a:schemeClr val="accent6"/>
                        </a:solidFill>
                      </a:rPr>
                      <m:t>ν</m:t>
                    </m:r>
                    <m:r>
                      <m:rPr>
                        <m:nor/>
                      </m:rPr>
                      <a:rPr lang="en-US" sz="2400" dirty="0">
                        <a:solidFill>
                          <a:schemeClr val="accent6"/>
                        </a:solidFill>
                      </a:rPr>
                      <m:t> </m:t>
                    </m:r>
                  </m:oMath>
                </a14:m>
                <a:r>
                  <a:rPr lang="en-US" sz="2400" dirty="0">
                    <a:solidFill>
                      <a:schemeClr val="accent6"/>
                    </a:solidFill>
                  </a:rPr>
                  <a:t>, then </a:t>
                </a:r>
                <a14:m>
                  <m:oMath xmlns:m="http://schemas.openxmlformats.org/officeDocument/2006/math">
                    <m:r>
                      <a:rPr lang="en-US" sz="2400" i="1" dirty="0" smtClean="0">
                        <a:solidFill>
                          <a:schemeClr val="accent6"/>
                        </a:solidFill>
                        <a:latin typeface="Cambria Math" panose="02040503050406030204" pitchFamily="18" charset="0"/>
                      </a:rPr>
                      <m:t>𝜈</m:t>
                    </m:r>
                    <m:r>
                      <a:rPr lang="en-US" sz="2400" i="1" dirty="0" smtClean="0">
                        <a:solidFill>
                          <a:schemeClr val="accent6"/>
                        </a:solidFill>
                        <a:latin typeface="Cambria Math" panose="02040503050406030204" pitchFamily="18" charset="0"/>
                      </a:rPr>
                      <m:t>= </m:t>
                    </m:r>
                    <m:f>
                      <m:fPr>
                        <m:ctrlPr>
                          <a:rPr lang="en-US" sz="2400" i="1" dirty="0" smtClean="0">
                            <a:solidFill>
                              <a:schemeClr val="accent6"/>
                            </a:solidFill>
                            <a:latin typeface="Cambria Math" panose="02040503050406030204" pitchFamily="18" charset="0"/>
                          </a:rPr>
                        </m:ctrlPr>
                      </m:fPr>
                      <m:num>
                        <m:r>
                          <a:rPr lang="en-US" sz="2400" i="1" dirty="0">
                            <a:solidFill>
                              <a:schemeClr val="accent6"/>
                            </a:solidFill>
                            <a:latin typeface="Cambria Math" panose="02040503050406030204" pitchFamily="18" charset="0"/>
                          </a:rPr>
                          <m:t>𝛾</m:t>
                        </m:r>
                        <m:r>
                          <a:rPr lang="en-US" sz="2400" i="1" dirty="0">
                            <a:solidFill>
                              <a:schemeClr val="accent6"/>
                            </a:solidFill>
                            <a:latin typeface="Cambria Math" panose="02040503050406030204" pitchFamily="18" charset="0"/>
                          </a:rPr>
                          <m:t>𝐵</m:t>
                        </m:r>
                        <m:r>
                          <a:rPr lang="en-US" sz="2400" i="1" baseline="-25000" dirty="0">
                            <a:solidFill>
                              <a:schemeClr val="accent6"/>
                            </a:solidFill>
                            <a:latin typeface="Cambria Math" panose="02040503050406030204" pitchFamily="18" charset="0"/>
                          </a:rPr>
                          <m:t>0</m:t>
                        </m:r>
                      </m:num>
                      <m:den>
                        <m:r>
                          <a:rPr lang="en-US" sz="2400" i="1" dirty="0">
                            <a:solidFill>
                              <a:schemeClr val="accent6"/>
                            </a:solidFill>
                            <a:latin typeface="Cambria Math" panose="02040503050406030204" pitchFamily="18" charset="0"/>
                          </a:rPr>
                          <m:t>2</m:t>
                        </m:r>
                        <m:r>
                          <a:rPr lang="en-US" sz="2400" i="1" dirty="0">
                            <a:solidFill>
                              <a:schemeClr val="accent6"/>
                            </a:solidFill>
                            <a:latin typeface="Cambria Math" panose="02040503050406030204" pitchFamily="18" charset="0"/>
                          </a:rPr>
                          <m:t>𝜋</m:t>
                        </m:r>
                      </m:den>
                    </m:f>
                  </m:oMath>
                </a14:m>
                <a:endParaRPr lang="en-US" sz="2400" dirty="0">
                  <a:solidFill>
                    <a:schemeClr val="accent6"/>
                  </a:solidFill>
                </a:endParaRPr>
              </a:p>
              <a:p>
                <a:r>
                  <a:rPr lang="en-US" sz="2400" dirty="0">
                    <a:solidFill>
                      <a:schemeClr val="accent6"/>
                    </a:solidFill>
                  </a:rPr>
                  <a:t>When the frequency matches the energy between the two states, resonance occurs </a:t>
                </a:r>
              </a:p>
              <a:p>
                <a:r>
                  <a:rPr lang="en-US" sz="2400" dirty="0">
                    <a:solidFill>
                      <a:schemeClr val="accent6"/>
                    </a:solidFill>
                  </a:rPr>
                  <a:t>Example </a:t>
                </a:r>
                <a14:m>
                  <m:oMath xmlns:m="http://schemas.openxmlformats.org/officeDocument/2006/math">
                    <m:r>
                      <a:rPr lang="en-US" sz="2400" i="1" dirty="0" smtClean="0">
                        <a:solidFill>
                          <a:schemeClr val="accent6"/>
                        </a:solidFill>
                        <a:latin typeface="Cambria Math" panose="02040503050406030204" pitchFamily="18" charset="0"/>
                      </a:rPr>
                      <m:t>𝛾</m:t>
                    </m:r>
                  </m:oMath>
                </a14:m>
                <a:r>
                  <a:rPr lang="en-US" sz="2400" dirty="0">
                    <a:solidFill>
                      <a:schemeClr val="accent6"/>
                    </a:solidFill>
                  </a:rPr>
                  <a:t> </a:t>
                </a:r>
                <a14:m>
                  <m:oMath xmlns:m="http://schemas.openxmlformats.org/officeDocument/2006/math">
                    <m:r>
                      <a:rPr lang="en-US" sz="2400" b="0" i="0" dirty="0" smtClean="0">
                        <a:solidFill>
                          <a:schemeClr val="accent6"/>
                        </a:solidFill>
                        <a:latin typeface="Cambria Math" panose="02040503050406030204" pitchFamily="18" charset="0"/>
                      </a:rPr>
                      <m:t>(</m:t>
                    </m:r>
                    <m:f>
                      <m:fPr>
                        <m:ctrlPr>
                          <a:rPr lang="en-US" sz="2400" i="1" dirty="0" smtClean="0">
                            <a:solidFill>
                              <a:schemeClr val="accent6"/>
                            </a:solidFill>
                            <a:latin typeface="Cambria Math" panose="02040503050406030204" pitchFamily="18" charset="0"/>
                          </a:rPr>
                        </m:ctrlPr>
                      </m:fPr>
                      <m:num>
                        <m:r>
                          <m:rPr>
                            <m:nor/>
                          </m:rPr>
                          <a:rPr lang="en-US" sz="2400" dirty="0">
                            <a:solidFill>
                              <a:schemeClr val="accent6"/>
                            </a:solidFill>
                            <a:latin typeface="+mj-lt"/>
                          </a:rPr>
                          <m:t>γ</m:t>
                        </m:r>
                      </m:num>
                      <m:den>
                        <m:r>
                          <a:rPr lang="en-US" sz="2400" i="1" dirty="0">
                            <a:solidFill>
                              <a:schemeClr val="accent6"/>
                            </a:solidFill>
                            <a:latin typeface="Cambria Math" panose="02040503050406030204" pitchFamily="18" charset="0"/>
                          </a:rPr>
                          <m:t>2</m:t>
                        </m:r>
                        <m:r>
                          <a:rPr lang="el-GR" sz="2400" i="1" dirty="0">
                            <a:solidFill>
                              <a:schemeClr val="accent6"/>
                            </a:solidFill>
                            <a:latin typeface="Cambria Math" panose="02040503050406030204" pitchFamily="18" charset="0"/>
                          </a:rPr>
                          <m:t>𝜋</m:t>
                        </m:r>
                      </m:den>
                    </m:f>
                    <m:r>
                      <a:rPr lang="en-US" sz="2400" i="1" dirty="0" smtClean="0">
                        <a:solidFill>
                          <a:schemeClr val="accent6"/>
                        </a:solidFill>
                        <a:latin typeface="Cambria Math" panose="02040503050406030204" pitchFamily="18" charset="0"/>
                      </a:rPr>
                      <m:t> </m:t>
                    </m:r>
                  </m:oMath>
                </a14:m>
                <a:r>
                  <a:rPr lang="en-US" sz="2400" dirty="0">
                    <a:solidFill>
                      <a:schemeClr val="accent6"/>
                    </a:solidFill>
                  </a:rPr>
                  <a:t>(MHz T</a:t>
                </a:r>
                <a:r>
                  <a:rPr lang="en-US" sz="2400" baseline="30000" dirty="0">
                    <a:solidFill>
                      <a:schemeClr val="accent6"/>
                    </a:solidFill>
                  </a:rPr>
                  <a:t>−1</a:t>
                </a:r>
                <a:r>
                  <a:rPr lang="en-US" sz="2400" dirty="0">
                    <a:solidFill>
                      <a:schemeClr val="accent6"/>
                    </a:solidFill>
                  </a:rPr>
                  <a:t>))</a:t>
                </a:r>
              </a:p>
              <a:p>
                <a:pPr lvl="1"/>
                <a:r>
                  <a:rPr lang="en-US" sz="2000" baseline="30000" dirty="0">
                    <a:solidFill>
                      <a:schemeClr val="accent6"/>
                    </a:solidFill>
                  </a:rPr>
                  <a:t>1</a:t>
                </a:r>
                <a:r>
                  <a:rPr lang="en-US" sz="2000" dirty="0">
                    <a:solidFill>
                      <a:schemeClr val="accent6"/>
                    </a:solidFill>
                  </a:rPr>
                  <a:t>H: 42.58</a:t>
                </a:r>
              </a:p>
              <a:p>
                <a:pPr lvl="1"/>
                <a:r>
                  <a:rPr lang="en-US" sz="2000" baseline="30000" dirty="0">
                    <a:solidFill>
                      <a:schemeClr val="accent6"/>
                    </a:solidFill>
                  </a:rPr>
                  <a:t>13</a:t>
                </a:r>
                <a:r>
                  <a:rPr lang="en-US" sz="2000" dirty="0">
                    <a:solidFill>
                      <a:schemeClr val="accent6"/>
                    </a:solidFill>
                  </a:rPr>
                  <a:t>C: 10.71</a:t>
                </a:r>
              </a:p>
              <a:p>
                <a:pPr lvl="1"/>
                <a:r>
                  <a:rPr lang="en-US" sz="2000" baseline="30000" dirty="0">
                    <a:solidFill>
                      <a:schemeClr val="accent6"/>
                    </a:solidFill>
                  </a:rPr>
                  <a:t>15</a:t>
                </a:r>
                <a:r>
                  <a:rPr lang="en-US" sz="2000" dirty="0">
                    <a:solidFill>
                      <a:schemeClr val="accent6"/>
                    </a:solidFill>
                  </a:rPr>
                  <a:t>N: -4.32</a:t>
                </a:r>
                <a:endParaRPr lang="en-US" sz="2000" baseline="30000" dirty="0">
                  <a:solidFill>
                    <a:schemeClr val="accent6"/>
                  </a:solidFill>
                </a:endParaRPr>
              </a:p>
            </p:txBody>
          </p:sp>
        </mc:Choice>
        <mc:Fallback xmlns="">
          <p:sp>
            <p:nvSpPr>
              <p:cNvPr id="3" name="Content Placeholder 2">
                <a:extLst>
                  <a:ext uri="{FF2B5EF4-FFF2-40B4-BE49-F238E27FC236}">
                    <a16:creationId xmlns:a16="http://schemas.microsoft.com/office/drawing/2014/main" id="{474BDEA2-ECAA-460D-9944-CE20A55A3EFD}"/>
                  </a:ext>
                </a:extLst>
              </p:cNvPr>
              <p:cNvSpPr>
                <a:spLocks noGrp="1" noRot="1" noChangeAspect="1" noMove="1" noResize="1" noEditPoints="1" noAdjustHandles="1" noChangeArrowheads="1" noChangeShapeType="1" noTextEdit="1"/>
              </p:cNvSpPr>
              <p:nvPr>
                <p:ph idx="1"/>
              </p:nvPr>
            </p:nvSpPr>
            <p:spPr>
              <a:xfrm>
                <a:off x="381000" y="2133600"/>
                <a:ext cx="8229600" cy="4572000"/>
              </a:xfrm>
              <a:blipFill>
                <a:blip r:embed="rId3"/>
                <a:stretch>
                  <a:fillRect l="-1037" t="-1067" r="-667" b="-2933"/>
                </a:stretch>
              </a:blipFill>
            </p:spPr>
            <p:txBody>
              <a:bodyPr/>
              <a:lstStyle/>
              <a:p>
                <a:r>
                  <a:rPr lang="en-US">
                    <a:noFill/>
                  </a:rPr>
                  <a:t> </a:t>
                </a:r>
              </a:p>
            </p:txBody>
          </p:sp>
        </mc:Fallback>
      </mc:AlternateContent>
      <p:sp>
        <p:nvSpPr>
          <p:cNvPr id="2" name="Rectangle 1">
            <a:extLst>
              <a:ext uri="{FF2B5EF4-FFF2-40B4-BE49-F238E27FC236}">
                <a16:creationId xmlns="" xmlns:a16="http://schemas.microsoft.com/office/drawing/2014/main" id="{196FCDA0-6953-4507-9FF4-39A633B0AAF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222222"/>
                </a:solidFill>
                <a:effectLst/>
                <a:latin typeface="Arial" panose="020B0604020202020204" pitchFamily="34" charset="0"/>
              </a:rPr>
              <a:t>  </a:t>
            </a:r>
            <a:r>
              <a:rPr kumimoji="0" lang="en-US" altLang="en-US" sz="1900" b="1" i="0" u="none" strike="noStrike" cap="none" normalizeH="0" baseline="0">
                <a:ln>
                  <a:noFill/>
                </a:ln>
                <a:solidFill>
                  <a:srgbClr val="222222"/>
                </a:solidFill>
                <a:effectLst/>
                <a:latin typeface="Arial" panose="020B0604020202020204" pitchFamily="34" charset="0"/>
              </a:rPr>
              <a:t>     </a:t>
            </a:r>
            <a:r>
              <a:rPr kumimoji="0" lang="en-US" altLang="en-US" sz="1000" b="1" i="0" u="none" strike="noStrike" cap="none" normalizeH="0" baseline="0">
                <a:ln>
                  <a:noFill/>
                </a:ln>
                <a:solidFill>
                  <a:srgbClr val="222222"/>
                </a:solidFill>
                <a:effectLst/>
                <a:latin typeface="Arial" panose="020B0604020202020204" pitchFamily="34" charset="0"/>
                <a:cs typeface="Arial" panose="020B0604020202020204" pitchFamily="34" charset="0"/>
              </a:rPr>
              <a:t> (MHz T</a:t>
            </a:r>
            <a:r>
              <a:rPr kumimoji="0" lang="en-US" altLang="en-US" sz="800" b="1" i="0" u="none" strike="noStrike" cap="none" normalizeH="0" baseline="30000">
                <a:ln>
                  <a:noFill/>
                </a:ln>
                <a:solidFill>
                  <a:srgbClr val="222222"/>
                </a:solidFill>
                <a:effectLst/>
                <a:latin typeface="Arial" panose="020B0604020202020204" pitchFamily="34" charset="0"/>
                <a:cs typeface="Arial" panose="020B0604020202020204" pitchFamily="34" charset="0"/>
              </a:rPr>
              <a:t> −1</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AutoShape 2" descr="\gamma _{n}/(2\pi )">
            <a:extLst>
              <a:ext uri="{FF2B5EF4-FFF2-40B4-BE49-F238E27FC236}">
                <a16:creationId xmlns="" xmlns:a16="http://schemas.microsoft.com/office/drawing/2014/main" id="{291F1738-B2E4-4701-9151-B71F630E3E15}"/>
              </a:ext>
            </a:extLst>
          </p:cNvPr>
          <p:cNvSpPr>
            <a:spLocks noChangeAspect="1" noChangeArrowheads="1"/>
          </p:cNvSpPr>
          <p:nvPr/>
        </p:nvSpPr>
        <p:spPr bwMode="auto">
          <a:xfrm>
            <a:off x="-41275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 xmlns:a16="http://schemas.microsoft.com/office/drawing/2014/main" id="{3D071F5F-1CFC-40D9-8A50-68334E8AFFC5}"/>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900" b="1"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000" b="1" i="0" u="none" strike="noStrike" cap="none" normalizeH="0" baseline="0">
                <a:ln>
                  <a:noFill/>
                </a:ln>
                <a:solidFill>
                  <a:srgbClr val="222222"/>
                </a:solidFill>
                <a:effectLst/>
                <a:latin typeface="Arial" panose="020B0604020202020204" pitchFamily="34" charset="0"/>
                <a:cs typeface="Arial" panose="020B0604020202020204" pitchFamily="34" charset="0"/>
              </a:rPr>
              <a:t> (MHz T</a:t>
            </a:r>
            <a:r>
              <a:rPr kumimoji="0" lang="en-US" altLang="en-US" sz="800" b="1" i="0" u="none" strike="noStrike" cap="none" normalizeH="0" baseline="30000">
                <a:ln>
                  <a:noFill/>
                </a:ln>
                <a:solidFill>
                  <a:srgbClr val="222222"/>
                </a:solidFill>
                <a:effectLst/>
                <a:latin typeface="Arial" panose="020B0604020202020204" pitchFamily="34" charset="0"/>
                <a:cs typeface="Arial" panose="020B0604020202020204" pitchFamily="34" charset="0"/>
              </a:rPr>
              <a:t> −1</a:t>
            </a:r>
            <a:r>
              <a:rPr kumimoji="0" lang="en-US" altLang="en-US" sz="3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4" descr="\gamma _{n}/(2\pi )">
            <a:extLst>
              <a:ext uri="{FF2B5EF4-FFF2-40B4-BE49-F238E27FC236}">
                <a16:creationId xmlns="" xmlns:a16="http://schemas.microsoft.com/office/drawing/2014/main" id="{2DF1FB13-CADA-4C47-B51C-43D782D9053F}"/>
              </a:ext>
            </a:extLst>
          </p:cNvPr>
          <p:cNvSpPr>
            <a:spLocks noChangeAspect="1" noChangeArrowheads="1"/>
          </p:cNvSpPr>
          <p:nvPr/>
        </p:nvSpPr>
        <p:spPr bwMode="auto">
          <a:xfrm>
            <a:off x="-26035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76009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Nuclear Relaxation:</a:t>
            </a:r>
          </a:p>
          <a:p>
            <a:pPr lvl="1"/>
            <a:r>
              <a:rPr lang="en-US" sz="2000" dirty="0"/>
              <a:t>Spin-spin or transverse relaxation time T</a:t>
            </a:r>
            <a:r>
              <a:rPr lang="en-US" sz="2000" baseline="-25000" dirty="0"/>
              <a:t>2</a:t>
            </a:r>
            <a:r>
              <a:rPr lang="en-US" sz="2000" dirty="0"/>
              <a:t> is the decay time constant of in the transverse plane</a:t>
            </a:r>
          </a:p>
          <a:p>
            <a:pPr lvl="1"/>
            <a:r>
              <a:rPr lang="en-US" sz="2000" dirty="0"/>
              <a:t>Spin-lattice or longitudinal relaxation time T</a:t>
            </a:r>
            <a:r>
              <a:rPr lang="en-US" sz="2000" baseline="-25000" dirty="0"/>
              <a:t>1</a:t>
            </a:r>
          </a:p>
          <a:p>
            <a:pPr lvl="1"/>
            <a:r>
              <a:rPr lang="en-US" sz="2000" dirty="0"/>
              <a:t>Dipolar Relaxation</a:t>
            </a:r>
          </a:p>
          <a:p>
            <a:pPr lvl="2"/>
            <a:r>
              <a:rPr lang="en-US" sz="1600" dirty="0"/>
              <a:t>Fluctuating magnetic fields from neighboring nuclei (e.g., </a:t>
            </a:r>
            <a:r>
              <a:rPr lang="en-US" sz="1600" baseline="30000" dirty="0"/>
              <a:t>1</a:t>
            </a:r>
            <a:r>
              <a:rPr lang="en-US" sz="1600" dirty="0"/>
              <a:t>H)</a:t>
            </a:r>
          </a:p>
          <a:p>
            <a:r>
              <a:rPr lang="en-US" sz="2400" dirty="0"/>
              <a:t>Chemical Shift</a:t>
            </a:r>
          </a:p>
          <a:p>
            <a:pPr lvl="1"/>
            <a:r>
              <a:rPr lang="en-US" sz="2000" dirty="0"/>
              <a:t>Normalized standard resonance frequency – </a:t>
            </a:r>
            <a:r>
              <a:rPr lang="en-US" sz="2000" dirty="0" err="1"/>
              <a:t>tetramethylsilane</a:t>
            </a:r>
            <a:r>
              <a:rPr lang="en-US" sz="2000" dirty="0"/>
              <a:t> (TMS)</a:t>
            </a:r>
          </a:p>
          <a:p>
            <a:pPr lvl="2"/>
            <a:r>
              <a:rPr lang="el-GR" sz="1600" dirty="0"/>
              <a:t>δ</a:t>
            </a:r>
            <a:r>
              <a:rPr lang="en-US" sz="1600" dirty="0"/>
              <a:t>=(</a:t>
            </a:r>
            <a:r>
              <a:rPr lang="el-GR" sz="1600" dirty="0"/>
              <a:t>ν</a:t>
            </a:r>
            <a:r>
              <a:rPr lang="en-US" sz="1600" dirty="0"/>
              <a:t> – </a:t>
            </a:r>
            <a:r>
              <a:rPr lang="el-GR" sz="1600" dirty="0"/>
              <a:t>ν</a:t>
            </a:r>
            <a:r>
              <a:rPr lang="en-US" sz="1600" baseline="-25000" dirty="0"/>
              <a:t>ref</a:t>
            </a:r>
            <a:r>
              <a:rPr lang="en-US" sz="1600" dirty="0"/>
              <a:t>)/</a:t>
            </a:r>
            <a:r>
              <a:rPr lang="el-GR" sz="1600" dirty="0"/>
              <a:t>ν</a:t>
            </a:r>
            <a:r>
              <a:rPr lang="en-US" sz="1600" baseline="-25000" dirty="0"/>
              <a:t>ref</a:t>
            </a:r>
            <a:r>
              <a:rPr lang="en-US" sz="1600" dirty="0"/>
              <a:t>	</a:t>
            </a:r>
          </a:p>
          <a:p>
            <a:pPr lvl="2"/>
            <a:r>
              <a:rPr lang="en-US" sz="1600" dirty="0"/>
              <a:t>Measured in ppm</a:t>
            </a:r>
          </a:p>
          <a:p>
            <a:pPr lvl="1"/>
            <a:endParaRPr lang="en-US" sz="2000" dirty="0"/>
          </a:p>
          <a:p>
            <a:pPr lvl="1"/>
            <a:endParaRPr lang="en-US" sz="2000" dirty="0"/>
          </a:p>
        </p:txBody>
      </p:sp>
      <p:pic>
        <p:nvPicPr>
          <p:cNvPr id="4" name="Picture 3">
            <a:extLst>
              <a:ext uri="{FF2B5EF4-FFF2-40B4-BE49-F238E27FC236}">
                <a16:creationId xmlns="" xmlns:a16="http://schemas.microsoft.com/office/drawing/2014/main" id="{DF9E4814-F8A3-4464-932F-A517956FE668}"/>
              </a:ext>
            </a:extLst>
          </p:cNvPr>
          <p:cNvPicPr>
            <a:picLocks noChangeAspect="1"/>
          </p:cNvPicPr>
          <p:nvPr/>
        </p:nvPicPr>
        <p:blipFill>
          <a:blip r:embed="rId3"/>
          <a:stretch>
            <a:fillRect/>
          </a:stretch>
        </p:blipFill>
        <p:spPr>
          <a:xfrm>
            <a:off x="838200" y="5715000"/>
            <a:ext cx="5823526" cy="648149"/>
          </a:xfrm>
          <a:prstGeom prst="rect">
            <a:avLst/>
          </a:prstGeom>
        </p:spPr>
      </p:pic>
    </p:spTree>
    <p:extLst>
      <p:ext uri="{BB962C8B-B14F-4D97-AF65-F5344CB8AC3E}">
        <p14:creationId xmlns:p14="http://schemas.microsoft.com/office/powerpoint/2010/main" val="29868880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524000"/>
          </a:xfrm>
        </p:spPr>
        <p:txBody>
          <a:bodyPr/>
          <a:lstStyle/>
          <a:p>
            <a:r>
              <a:rPr lang="en-US" sz="2800" dirty="0"/>
              <a:t>Introduction to Nuclear Magnetic Resonance</a:t>
            </a:r>
            <a:br>
              <a:rPr lang="en-US" sz="2800" dirty="0"/>
            </a:br>
            <a:endParaRPr lang="en-US" sz="2800" dirty="0"/>
          </a:p>
        </p:txBody>
      </p:sp>
      <p:sp>
        <p:nvSpPr>
          <p:cNvPr id="3" name="Content Placeholder 2">
            <a:extLst>
              <a:ext uri="{FF2B5EF4-FFF2-40B4-BE49-F238E27FC236}">
                <a16:creationId xmlns="" xmlns:a16="http://schemas.microsoft.com/office/drawing/2014/main" id="{474BDEA2-ECAA-460D-9944-CE20A55A3EFD}"/>
              </a:ext>
            </a:extLst>
          </p:cNvPr>
          <p:cNvSpPr>
            <a:spLocks noGrp="1"/>
          </p:cNvSpPr>
          <p:nvPr>
            <p:ph idx="1"/>
          </p:nvPr>
        </p:nvSpPr>
        <p:spPr>
          <a:xfrm>
            <a:off x="381000" y="2133600"/>
            <a:ext cx="8229600" cy="4572000"/>
          </a:xfrm>
        </p:spPr>
        <p:txBody>
          <a:bodyPr/>
          <a:lstStyle/>
          <a:p>
            <a:r>
              <a:rPr lang="en-US" sz="2400" dirty="0"/>
              <a:t>Spin-Spin Coupling or J-coupling</a:t>
            </a:r>
          </a:p>
          <a:p>
            <a:pPr lvl="1"/>
            <a:r>
              <a:rPr lang="en-US" sz="2000" dirty="0"/>
              <a:t>Spectral lines are split depending on the neighboring electrons/nuclei</a:t>
            </a:r>
          </a:p>
          <a:p>
            <a:pPr lvl="2"/>
            <a:r>
              <a:rPr lang="en-US" sz="1600" dirty="0"/>
              <a:t>Coupling constant J – magnitude of interaction (Hz)</a:t>
            </a:r>
          </a:p>
          <a:p>
            <a:pPr lvl="2"/>
            <a:r>
              <a:rPr lang="en-US" sz="1600" dirty="0"/>
              <a:t>Multiplicity is generally equal to n+1 where n is the number of neighboring nuclei</a:t>
            </a:r>
          </a:p>
          <a:p>
            <a:pPr lvl="1"/>
            <a:r>
              <a:rPr lang="en-US" sz="2000" dirty="0"/>
              <a:t>Very useful </a:t>
            </a:r>
            <a:r>
              <a:rPr lang="en-US" sz="2000" dirty="0" smtClean="0"/>
              <a:t>in </a:t>
            </a:r>
            <a:r>
              <a:rPr lang="en-US" sz="2000" dirty="0"/>
              <a:t>structure analysis and determination!</a:t>
            </a:r>
          </a:p>
        </p:txBody>
      </p:sp>
      <p:pic>
        <p:nvPicPr>
          <p:cNvPr id="2" name="Picture 1">
            <a:extLst>
              <a:ext uri="{FF2B5EF4-FFF2-40B4-BE49-F238E27FC236}">
                <a16:creationId xmlns="" xmlns:a16="http://schemas.microsoft.com/office/drawing/2014/main" id="{4841ACA5-439E-4B93-B9E6-7F0EFD0627DE}"/>
              </a:ext>
            </a:extLst>
          </p:cNvPr>
          <p:cNvPicPr>
            <a:picLocks noChangeAspect="1"/>
          </p:cNvPicPr>
          <p:nvPr/>
        </p:nvPicPr>
        <p:blipFill>
          <a:blip r:embed="rId3"/>
          <a:stretch>
            <a:fillRect/>
          </a:stretch>
        </p:blipFill>
        <p:spPr>
          <a:xfrm>
            <a:off x="1524001" y="3976234"/>
            <a:ext cx="2438400" cy="2543973"/>
          </a:xfrm>
          <a:prstGeom prst="rect">
            <a:avLst/>
          </a:prstGeom>
        </p:spPr>
      </p:pic>
    </p:spTree>
    <p:extLst>
      <p:ext uri="{BB962C8B-B14F-4D97-AF65-F5344CB8AC3E}">
        <p14:creationId xmlns:p14="http://schemas.microsoft.com/office/powerpoint/2010/main" val="417511778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
  <a:themeElements>
    <a:clrScheme name="FSU">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3210</TotalTime>
  <Words>3384</Words>
  <Application>Microsoft Office PowerPoint</Application>
  <PresentationFormat>On-screen Show (4:3)</PresentationFormat>
  <Paragraphs>365</Paragraphs>
  <Slides>57</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Adobe Garamond Pro</vt:lpstr>
      <vt:lpstr>Arial</vt:lpstr>
      <vt:lpstr>Avenir Light</vt:lpstr>
      <vt:lpstr>Calibri</vt:lpstr>
      <vt:lpstr>Cambria Math</vt:lpstr>
      <vt:lpstr>Garamond</vt:lpstr>
      <vt:lpstr>Times New Roman</vt:lpstr>
      <vt:lpstr>Wingdings</vt:lpstr>
      <vt:lpstr>template</vt:lpstr>
      <vt:lpstr>PowerPoint Presentation</vt:lpstr>
      <vt:lpstr>Overview </vt:lpstr>
      <vt:lpstr>Introduction to Nuclear Magnetic Resonance </vt:lpstr>
      <vt:lpstr>Introduction to Nuclear Magnetic Resonance </vt:lpstr>
      <vt:lpstr>Introduction to Nuclear Magnetic Resonance </vt:lpstr>
      <vt:lpstr>Introduction to Nuclear Magnetic Resonance </vt:lpstr>
      <vt:lpstr>Introduction to Nuclear Magnetic Resonance </vt:lpstr>
      <vt:lpstr>Introduction to Nuclear Magnetic Resonance </vt:lpstr>
      <vt:lpstr>Introduction to Nuclear Magnetic Resonance </vt:lpstr>
      <vt:lpstr>Introduction to Nuclear Magnetic Resonance </vt:lpstr>
      <vt:lpstr>Introduction to Nuclear Magnetic Resonance </vt:lpstr>
      <vt:lpstr>Types of Nuclear Magnetic Resonance </vt:lpstr>
      <vt:lpstr>Papers Reviewed  </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Solution NMR studies reveal the location of the second transmembrane domain of the human sigma-1 receptor</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Membrane Protein Structure and Dynamics from NMR Spectroscopy </vt:lpstr>
      <vt:lpstr>PowerPoint Presentation</vt:lpstr>
      <vt:lpstr>Magnetic Resonance Imaging </vt:lpstr>
      <vt:lpstr>  What is Magnetic Resonance Imaging (MRI)?</vt:lpstr>
      <vt:lpstr>PowerPoint Presentation</vt:lpstr>
      <vt:lpstr>PowerPoint Presentation</vt:lpstr>
      <vt:lpstr>PowerPoint Presentation</vt:lpstr>
      <vt:lpstr> T1/T2 Relaxation</vt:lpstr>
      <vt:lpstr>PowerPoint Presentation</vt:lpstr>
      <vt:lpstr>PowerPoint Presentation</vt:lpstr>
      <vt:lpstr>PowerPoint Presentation</vt:lpstr>
      <vt:lpstr>Diffuse Axonal Injury</vt:lpstr>
      <vt:lpstr>PowerPoint Presentation</vt:lpstr>
      <vt:lpstr>PowerPoint Presentation</vt:lpstr>
      <vt:lpstr>PowerPoint Presentation</vt:lpstr>
      <vt:lpstr>PowerPoint Presentation</vt:lpstr>
      <vt:lpstr>PowerPoint Presentation</vt:lpstr>
      <vt:lpstr>Diffusion Tensor Imaging</vt:lpstr>
      <vt:lpstr>Diffusion weighted to Diffusion Tensor  </vt:lpstr>
      <vt:lpstr>Fractional Anisotropy </vt:lpstr>
      <vt:lpstr>PowerPoint Presentation</vt:lpstr>
      <vt:lpstr>Issue of Crossing Fibers</vt:lpstr>
      <vt:lpstr>PowerPoint Presentation</vt:lpstr>
    </vt:vector>
  </TitlesOfParts>
  <Company>Florida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Course Number: Course Title</dc:title>
  <dc:creator>Bud  Simpson</dc:creator>
  <cp:lastModifiedBy>Debi</cp:lastModifiedBy>
  <cp:revision>168</cp:revision>
  <dcterms:created xsi:type="dcterms:W3CDTF">2016-04-14T17:23:02Z</dcterms:created>
  <dcterms:modified xsi:type="dcterms:W3CDTF">2018-11-21T01:16:00Z</dcterms:modified>
</cp:coreProperties>
</file>