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19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E4FF"/>
    <a:srgbClr val="CCE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114" d="100"/>
          <a:sy n="114" d="100"/>
        </p:scale>
        <p:origin x="-1470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46C49F-4F25-4E50-BF8C-F4FF3C9EEC7A}" type="datetimeFigureOut">
              <a:rPr lang="en-US"/>
              <a:pPr>
                <a:defRPr/>
              </a:pPr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6A889B-B3F9-4C8C-8BB2-8D259DF5F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61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436C2D2B-C98E-4535-84C0-68CEE36AB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1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6C2D2B-C98E-4535-84C0-68CEE36AB12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6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4D6EF-1DD1-4EE7-95CE-E26255B00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1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49ECD-142B-47BD-87B7-9AB691FB0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D0C82-5C59-4FEA-8833-2664313A9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9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095A8-FFD1-43EB-A1EA-7FDAC4A14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0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61D81-83AF-4DB7-A14F-FB813F394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5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82BB3-173F-4878-BCEC-2A48D54FF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5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FBA0E-C8A0-4BB2-A853-B6C58CF9C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7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44965-43AB-48F1-80B5-7F50907CC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2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543D0-D5A4-46E5-9FD3-AD1B22FE6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2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24898-67AE-47C5-A8CB-C75B44856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8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92C58-0D93-43A4-AA16-0EF978B99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0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AED36D84-C4A1-4573-9264-65F1B3947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838200" y="76200"/>
            <a:ext cx="7472363" cy="955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en-US" sz="2800" b="1">
                <a:solidFill>
                  <a:schemeClr val="tx2"/>
                </a:solidFill>
                <a:latin typeface="Arial" charset="0"/>
              </a:rPr>
              <a:t>Chapter 7</a:t>
            </a:r>
          </a:p>
          <a:p>
            <a:pPr algn="ctr"/>
            <a:r>
              <a:rPr lang="en-US" altLang="en-US" sz="2800" b="1">
                <a:solidFill>
                  <a:schemeClr val="tx2"/>
                </a:solidFill>
                <a:latin typeface="Arial" charset="0"/>
              </a:rPr>
              <a:t>Linkage, Crossing Over and Gene Mapping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703263" y="1346200"/>
            <a:ext cx="333533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latin typeface="Arial" charset="0"/>
              </a:rPr>
              <a:t>Genes on the same </a:t>
            </a:r>
          </a:p>
          <a:p>
            <a:r>
              <a:rPr lang="en-US" altLang="en-US" b="1">
                <a:latin typeface="Arial" charset="0"/>
              </a:rPr>
              <a:t>chromosome are said</a:t>
            </a:r>
          </a:p>
          <a:p>
            <a:r>
              <a:rPr lang="en-US" altLang="en-US" b="1">
                <a:latin typeface="Arial" charset="0"/>
              </a:rPr>
              <a:t> to be “linked”</a:t>
            </a: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658813" y="2794000"/>
            <a:ext cx="39893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latin typeface="Arial" charset="0"/>
              </a:rPr>
              <a:t>Because of crossing over </a:t>
            </a:r>
          </a:p>
          <a:p>
            <a:r>
              <a:rPr lang="en-US" altLang="en-US" b="1">
                <a:latin typeface="Arial" charset="0"/>
              </a:rPr>
              <a:t>during meiosis, linkage is </a:t>
            </a:r>
          </a:p>
          <a:p>
            <a:r>
              <a:rPr lang="en-US" altLang="en-US" b="1">
                <a:latin typeface="Arial" charset="0"/>
              </a:rPr>
              <a:t>usually less than 100%</a:t>
            </a: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730250" y="4318000"/>
            <a:ext cx="36893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latin typeface="Arial" charset="0"/>
              </a:rPr>
              <a:t>Recombination </a:t>
            </a:r>
          </a:p>
          <a:p>
            <a:r>
              <a:rPr lang="en-US" altLang="en-US" b="1">
                <a:latin typeface="Arial" charset="0"/>
              </a:rPr>
              <a:t>frequencies are used to</a:t>
            </a:r>
          </a:p>
          <a:p>
            <a:r>
              <a:rPr lang="en-US" altLang="en-US" b="1">
                <a:latin typeface="Arial" charset="0"/>
              </a:rPr>
              <a:t>map the positions of </a:t>
            </a:r>
          </a:p>
          <a:p>
            <a:r>
              <a:rPr lang="en-US" altLang="en-US" b="1">
                <a:latin typeface="Arial" charset="0"/>
              </a:rPr>
              <a:t>genes on chromosomes</a:t>
            </a:r>
          </a:p>
        </p:txBody>
      </p:sp>
      <p:pic>
        <p:nvPicPr>
          <p:cNvPr id="2054" name="Picture 6" descr="morg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00" y="1219200"/>
            <a:ext cx="4013200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334000" y="6249988"/>
            <a:ext cx="34448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1200" b="1">
                <a:latin typeface="Arial" charset="0"/>
              </a:rPr>
              <a:t>T. H. Morgan, photo from Caltech Archives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 autoUpdateAnimBg="0"/>
      <p:bldP spid="11366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G05_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3200"/>
            <a:ext cx="8383588" cy="596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106613" y="674688"/>
            <a:ext cx="51323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Arial" charset="0"/>
              </a:rPr>
              <a:t>Results of a single crossover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G05_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3" y="887413"/>
            <a:ext cx="7621587" cy="508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322513" y="192088"/>
            <a:ext cx="4535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latin typeface="Arial" charset="0"/>
              </a:rPr>
              <a:t>Results of a double crossover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G05_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76200"/>
            <a:ext cx="4953000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676400" y="4419600"/>
            <a:ext cx="10985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000" b="1">
                <a:latin typeface="Arial" charset="0"/>
              </a:rPr>
              <a:t>A  B  C	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a   b  c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090988" y="4343400"/>
            <a:ext cx="1014412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000" b="1">
                <a:latin typeface="Arial" charset="0"/>
              </a:rPr>
              <a:t>A  b  c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a  B  C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A  B  c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a   b  C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315075" y="4343400"/>
            <a:ext cx="10001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000" b="1">
                <a:latin typeface="Arial" charset="0"/>
              </a:rPr>
              <a:t>A  b  C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a  B   c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524000" y="3505200"/>
            <a:ext cx="6089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000" b="1">
                <a:latin typeface="Arial" charset="0"/>
              </a:rPr>
              <a:t>No Crossover               Single                    Double  </a:t>
            </a:r>
          </a:p>
          <a:p>
            <a:r>
              <a:rPr lang="en-US" altLang="en-US" sz="2000" b="1">
                <a:latin typeface="Arial" charset="0"/>
              </a:rPr>
              <a:t>(parental)                   Crossover             Crossover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1524000" y="42672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3810000" y="42672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6019800" y="42672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644650" y="5562600"/>
            <a:ext cx="1108075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1800" b="1">
                <a:solidFill>
                  <a:schemeClr val="tx2"/>
                </a:solidFill>
                <a:latin typeface="Arial" charset="0"/>
              </a:rPr>
              <a:t>  Most </a:t>
            </a:r>
          </a:p>
          <a:p>
            <a:r>
              <a:rPr lang="en-US" altLang="en-US" sz="1800" b="1">
                <a:solidFill>
                  <a:schemeClr val="tx2"/>
                </a:solidFill>
                <a:latin typeface="Arial" charset="0"/>
              </a:rPr>
              <a:t>frequent</a:t>
            </a:r>
            <a:endParaRPr lang="en-US" altLang="en-US" sz="20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216650" y="5562600"/>
            <a:ext cx="1108075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1800" b="1">
                <a:solidFill>
                  <a:schemeClr val="tx2"/>
                </a:solidFill>
                <a:latin typeface="Arial" charset="0"/>
              </a:rPr>
              <a:t>  Least </a:t>
            </a:r>
          </a:p>
          <a:p>
            <a:r>
              <a:rPr lang="en-US" altLang="en-US" sz="1800" b="1">
                <a:solidFill>
                  <a:schemeClr val="tx2"/>
                </a:solidFill>
                <a:latin typeface="Arial" charset="0"/>
              </a:rPr>
              <a:t>frequent</a:t>
            </a:r>
            <a:endParaRPr lang="en-US" altLang="en-US" sz="20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839788" y="496888"/>
            <a:ext cx="1989137" cy="1927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solidFill>
                  <a:schemeClr val="tx2"/>
                </a:solidFill>
                <a:latin typeface="Arial" charset="0"/>
              </a:rPr>
              <a:t>Possible</a:t>
            </a:r>
          </a:p>
          <a:p>
            <a:r>
              <a:rPr lang="en-US" altLang="en-US" b="1">
                <a:solidFill>
                  <a:schemeClr val="tx2"/>
                </a:solidFill>
                <a:latin typeface="Arial" charset="0"/>
              </a:rPr>
              <a:t>crossover </a:t>
            </a:r>
          </a:p>
          <a:p>
            <a:r>
              <a:rPr lang="en-US" altLang="en-US" b="1">
                <a:solidFill>
                  <a:schemeClr val="tx2"/>
                </a:solidFill>
                <a:latin typeface="Arial" charset="0"/>
              </a:rPr>
              <a:t>outcomes</a:t>
            </a:r>
          </a:p>
          <a:p>
            <a:r>
              <a:rPr lang="en-US" altLang="en-US" b="1">
                <a:solidFill>
                  <a:schemeClr val="tx2"/>
                </a:solidFill>
                <a:latin typeface="Arial" charset="0"/>
              </a:rPr>
              <a:t>involving</a:t>
            </a:r>
          </a:p>
          <a:p>
            <a:r>
              <a:rPr lang="en-US" altLang="en-US" b="1">
                <a:solidFill>
                  <a:schemeClr val="tx2"/>
                </a:solidFill>
                <a:latin typeface="Arial" charset="0"/>
              </a:rPr>
              <a:t>three genes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G05_08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3" y="1014413"/>
            <a:ext cx="7621587" cy="508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98525" y="115888"/>
            <a:ext cx="7680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latin typeface="Arial" charset="0"/>
              </a:rPr>
              <a:t>Cross between the yellow, white and echinus genes</a:t>
            </a:r>
          </a:p>
          <a:p>
            <a:r>
              <a:rPr lang="en-US" altLang="en-US" b="1">
                <a:latin typeface="Arial" charset="0"/>
              </a:rPr>
              <a:t>on the X-chromosome in Drosophila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184525" y="6248400"/>
            <a:ext cx="4291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800" b="1">
                <a:solidFill>
                  <a:schemeClr val="accent2"/>
                </a:solidFill>
                <a:latin typeface="Arial" charset="0"/>
              </a:rPr>
              <a:t>“THREE POINT CROSS”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38200" y="827088"/>
            <a:ext cx="7980363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800" b="1">
                <a:latin typeface="Arial" charset="0"/>
              </a:rPr>
              <a:t>To map genes by a three point cross</a:t>
            </a:r>
          </a:p>
          <a:p>
            <a:r>
              <a:rPr lang="en-US" altLang="en-US" sz="2800" b="1">
                <a:latin typeface="Arial" charset="0"/>
              </a:rPr>
              <a:t>the parent producing the crossover </a:t>
            </a:r>
          </a:p>
          <a:p>
            <a:r>
              <a:rPr lang="en-US" altLang="en-US" sz="2800" b="1">
                <a:latin typeface="Arial" charset="0"/>
              </a:rPr>
              <a:t>gametes must be heterozygous at all</a:t>
            </a:r>
          </a:p>
          <a:p>
            <a:r>
              <a:rPr lang="en-US" altLang="en-US" sz="2800" b="1">
                <a:latin typeface="Arial" charset="0"/>
              </a:rPr>
              <a:t>loci.</a:t>
            </a:r>
          </a:p>
          <a:p>
            <a:endParaRPr lang="en-US" altLang="en-US" sz="2800" b="1">
              <a:latin typeface="Arial" charset="0"/>
            </a:endParaRPr>
          </a:p>
          <a:p>
            <a:r>
              <a:rPr lang="en-US" altLang="en-US" sz="2800" b="1">
                <a:latin typeface="Arial" charset="0"/>
              </a:rPr>
              <a:t>Eg.  </a:t>
            </a:r>
          </a:p>
          <a:p>
            <a:endParaRPr lang="en-US" altLang="en-US" sz="2800" b="1">
              <a:latin typeface="Arial" charset="0"/>
            </a:endParaRPr>
          </a:p>
          <a:p>
            <a:r>
              <a:rPr lang="en-US" altLang="en-US" sz="2800" b="1">
                <a:latin typeface="Arial" charset="0"/>
              </a:rPr>
              <a:t>Triple heterozygote  x  homozygous recessive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73300" y="4941888"/>
            <a:ext cx="46878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800" b="1">
                <a:latin typeface="Arial" charset="0"/>
              </a:rPr>
              <a:t> y w  ec         x         y</a:t>
            </a:r>
            <a:r>
              <a:rPr lang="en-US" altLang="en-US" sz="2800" b="1" baseline="30000">
                <a:latin typeface="Arial" charset="0"/>
              </a:rPr>
              <a:t> </a:t>
            </a:r>
            <a:r>
              <a:rPr lang="en-US" altLang="en-US" sz="2800" b="1">
                <a:latin typeface="Arial" charset="0"/>
              </a:rPr>
              <a:t> w</a:t>
            </a:r>
            <a:r>
              <a:rPr lang="en-US" altLang="en-US" sz="2800" b="1" baseline="30000">
                <a:latin typeface="Arial" charset="0"/>
              </a:rPr>
              <a:t> </a:t>
            </a:r>
            <a:r>
              <a:rPr lang="en-US" altLang="en-US" sz="2800" b="1">
                <a:latin typeface="Arial" charset="0"/>
              </a:rPr>
              <a:t> ec</a:t>
            </a:r>
            <a:r>
              <a:rPr lang="en-US" altLang="en-US" sz="2800" b="1" baseline="30000">
                <a:latin typeface="Arial" charset="0"/>
              </a:rPr>
              <a:t> </a:t>
            </a:r>
            <a:endParaRPr lang="en-US" altLang="en-US" sz="2800" b="1">
              <a:latin typeface="Arial" charset="0"/>
            </a:endParaRPr>
          </a:p>
          <a:p>
            <a:r>
              <a:rPr lang="en-US" altLang="en-US" sz="2800" b="1">
                <a:latin typeface="Arial" charset="0"/>
              </a:rPr>
              <a:t> y</a:t>
            </a:r>
            <a:r>
              <a:rPr lang="en-US" altLang="en-US" sz="2800" b="1" baseline="30000">
                <a:latin typeface="Arial" charset="0"/>
              </a:rPr>
              <a:t>+</a:t>
            </a:r>
            <a:r>
              <a:rPr lang="en-US" altLang="en-US" sz="2800" b="1">
                <a:latin typeface="Arial" charset="0"/>
              </a:rPr>
              <a:t>w</a:t>
            </a:r>
            <a:r>
              <a:rPr lang="en-US" altLang="en-US" sz="2800" b="1" baseline="30000">
                <a:latin typeface="Arial" charset="0"/>
              </a:rPr>
              <a:t>+</a:t>
            </a:r>
            <a:r>
              <a:rPr lang="en-US" altLang="en-US" sz="2800" b="1">
                <a:latin typeface="Arial" charset="0"/>
              </a:rPr>
              <a:t>ec</a:t>
            </a:r>
            <a:r>
              <a:rPr lang="en-US" altLang="en-US" sz="2800" b="1" baseline="30000">
                <a:latin typeface="Arial" charset="0"/>
              </a:rPr>
              <a:t>+</a:t>
            </a:r>
            <a:r>
              <a:rPr lang="en-US" altLang="en-US" sz="2800" b="1">
                <a:latin typeface="Arial" charset="0"/>
              </a:rPr>
              <a:t> </a:t>
            </a: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5562600" y="5638800"/>
            <a:ext cx="1219200" cy="152400"/>
            <a:chOff x="2736" y="3552"/>
            <a:chExt cx="768" cy="96"/>
          </a:xfrm>
        </p:grpSpPr>
        <p:sp>
          <p:nvSpPr>
            <p:cNvPr id="15367" name="Line 5"/>
            <p:cNvSpPr>
              <a:spLocks noChangeShapeType="1"/>
            </p:cNvSpPr>
            <p:nvPr/>
          </p:nvSpPr>
          <p:spPr bwMode="auto">
            <a:xfrm>
              <a:off x="2736" y="355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8" name="Line 6"/>
            <p:cNvSpPr>
              <a:spLocks noChangeShapeType="1"/>
            </p:cNvSpPr>
            <p:nvPr/>
          </p:nvSpPr>
          <p:spPr bwMode="auto">
            <a:xfrm flipH="1">
              <a:off x="3408" y="355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974725" y="5181600"/>
            <a:ext cx="1150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Arial" charset="0"/>
              </a:rPr>
              <a:t>female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7223125" y="5105400"/>
            <a:ext cx="87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Arial" charset="0"/>
              </a:rPr>
              <a:t>male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3400" y="420688"/>
            <a:ext cx="3870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 u="sng">
                <a:latin typeface="Arial" charset="0"/>
              </a:rPr>
              <a:t> F2 phenotype</a:t>
            </a:r>
            <a:r>
              <a:rPr lang="en-US" altLang="en-US" b="1">
                <a:latin typeface="Arial" charset="0"/>
              </a:rPr>
              <a:t>      </a:t>
            </a:r>
            <a:r>
              <a:rPr lang="en-US" altLang="en-US" b="1" u="sng">
                <a:latin typeface="Arial" charset="0"/>
              </a:rPr>
              <a:t>number</a:t>
            </a:r>
            <a:endParaRPr lang="en-US" altLang="en-US" b="1">
              <a:latin typeface="Arial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930275" y="1066800"/>
            <a:ext cx="3309938" cy="563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800" b="1">
                <a:latin typeface="Arial" charset="0"/>
              </a:rPr>
              <a:t> </a:t>
            </a:r>
            <a:r>
              <a:rPr lang="en-US" altLang="en-US" b="1">
                <a:latin typeface="Arial" charset="0"/>
              </a:rPr>
              <a:t>y   w   ec             4685</a:t>
            </a:r>
          </a:p>
          <a:p>
            <a:endParaRPr lang="en-US" altLang="en-US" b="1">
              <a:latin typeface="Arial" charset="0"/>
            </a:endParaRPr>
          </a:p>
          <a:p>
            <a:r>
              <a:rPr lang="en-US" altLang="en-US" b="1">
                <a:latin typeface="Arial" charset="0"/>
              </a:rPr>
              <a:t>y+ w + ec +</a:t>
            </a:r>
            <a:r>
              <a:rPr lang="en-US" altLang="en-US" b="1" baseline="30000">
                <a:latin typeface="Arial" charset="0"/>
              </a:rPr>
              <a:t>             </a:t>
            </a:r>
            <a:r>
              <a:rPr lang="en-US" altLang="en-US" b="1">
                <a:latin typeface="Arial" charset="0"/>
              </a:rPr>
              <a:t> 4759</a:t>
            </a:r>
          </a:p>
          <a:p>
            <a:endParaRPr lang="en-US" altLang="en-US" b="1">
              <a:latin typeface="Arial" charset="0"/>
            </a:endParaRPr>
          </a:p>
          <a:p>
            <a:r>
              <a:rPr lang="en-US" altLang="en-US" b="1">
                <a:latin typeface="Arial" charset="0"/>
              </a:rPr>
              <a:t>y   w+  ec+               80</a:t>
            </a:r>
          </a:p>
          <a:p>
            <a:endParaRPr lang="en-US" altLang="en-US" b="1">
              <a:latin typeface="Arial" charset="0"/>
            </a:endParaRPr>
          </a:p>
          <a:p>
            <a:r>
              <a:rPr lang="en-US" altLang="en-US" b="1">
                <a:latin typeface="Arial" charset="0"/>
              </a:rPr>
              <a:t>y+   w    ec               70</a:t>
            </a:r>
          </a:p>
          <a:p>
            <a:endParaRPr lang="en-US" altLang="en-US" b="1">
              <a:latin typeface="Arial" charset="0"/>
            </a:endParaRPr>
          </a:p>
          <a:p>
            <a:r>
              <a:rPr lang="en-US" altLang="en-US" b="1">
                <a:latin typeface="Arial" charset="0"/>
              </a:rPr>
              <a:t>y    w    ec+            193</a:t>
            </a:r>
          </a:p>
          <a:p>
            <a:endParaRPr lang="en-US" altLang="en-US" b="1">
              <a:latin typeface="Arial" charset="0"/>
            </a:endParaRPr>
          </a:p>
          <a:p>
            <a:r>
              <a:rPr lang="en-US" altLang="en-US" b="1">
                <a:latin typeface="Arial" charset="0"/>
              </a:rPr>
              <a:t>y+   w+  ec             207</a:t>
            </a:r>
          </a:p>
          <a:p>
            <a:endParaRPr lang="en-US" altLang="en-US" b="1">
              <a:latin typeface="Arial" charset="0"/>
            </a:endParaRPr>
          </a:p>
          <a:p>
            <a:r>
              <a:rPr lang="en-US" altLang="en-US" b="1">
                <a:latin typeface="Arial" charset="0"/>
              </a:rPr>
              <a:t>y   w+   ec                  3</a:t>
            </a:r>
          </a:p>
          <a:p>
            <a:endParaRPr lang="en-US" altLang="en-US" b="1">
              <a:latin typeface="Arial" charset="0"/>
            </a:endParaRPr>
          </a:p>
          <a:p>
            <a:r>
              <a:rPr lang="en-US" altLang="en-US" b="1">
                <a:latin typeface="Arial" charset="0"/>
              </a:rPr>
              <a:t>y+  w    ec+                3</a:t>
            </a: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4648200" y="2852738"/>
            <a:ext cx="4251325" cy="3090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en-US" sz="2800" b="1">
                <a:solidFill>
                  <a:schemeClr val="tx2"/>
                </a:solidFill>
                <a:latin typeface="Arial" charset="0"/>
              </a:rPr>
              <a:t>The parental </a:t>
            </a:r>
          </a:p>
          <a:p>
            <a:pPr algn="ctr"/>
            <a:r>
              <a:rPr lang="en-US" altLang="en-US" sz="2800" b="1">
                <a:solidFill>
                  <a:schemeClr val="tx2"/>
                </a:solidFill>
                <a:latin typeface="Arial" charset="0"/>
              </a:rPr>
              <a:t>(nonrecombinant) types</a:t>
            </a:r>
          </a:p>
          <a:p>
            <a:pPr algn="ctr"/>
            <a:r>
              <a:rPr lang="en-US" altLang="en-US" sz="2800" b="1">
                <a:solidFill>
                  <a:schemeClr val="tx2"/>
                </a:solidFill>
                <a:latin typeface="Arial" charset="0"/>
              </a:rPr>
              <a:t> are the </a:t>
            </a:r>
            <a:r>
              <a:rPr lang="en-US" altLang="en-US" sz="2800" b="1" u="sng">
                <a:solidFill>
                  <a:schemeClr val="tx2"/>
                </a:solidFill>
                <a:latin typeface="Arial" charset="0"/>
              </a:rPr>
              <a:t>most</a:t>
            </a:r>
            <a:r>
              <a:rPr lang="en-US" altLang="en-US" sz="2800" b="1">
                <a:solidFill>
                  <a:schemeClr val="tx2"/>
                </a:solidFill>
                <a:latin typeface="Arial" charset="0"/>
              </a:rPr>
              <a:t> frequent</a:t>
            </a:r>
          </a:p>
          <a:p>
            <a:pPr algn="ctr"/>
            <a:endParaRPr lang="en-US" altLang="en-US" sz="2800" b="1">
              <a:solidFill>
                <a:schemeClr val="tx2"/>
              </a:solidFill>
              <a:latin typeface="Arial" charset="0"/>
            </a:endParaRPr>
          </a:p>
          <a:p>
            <a:pPr algn="ctr"/>
            <a:r>
              <a:rPr lang="en-US" altLang="en-US" sz="2800" b="1">
                <a:solidFill>
                  <a:schemeClr val="tx2"/>
                </a:solidFill>
                <a:latin typeface="Arial" charset="0"/>
              </a:rPr>
              <a:t>The double crossover </a:t>
            </a:r>
          </a:p>
          <a:p>
            <a:pPr algn="ctr"/>
            <a:r>
              <a:rPr lang="en-US" altLang="en-US" sz="2800" b="1">
                <a:solidFill>
                  <a:schemeClr val="tx2"/>
                </a:solidFill>
                <a:latin typeface="Arial" charset="0"/>
              </a:rPr>
              <a:t> types are the</a:t>
            </a:r>
          </a:p>
          <a:p>
            <a:pPr algn="ctr"/>
            <a:r>
              <a:rPr lang="en-US" altLang="en-US" sz="2800" b="1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en-US" sz="2800" b="1" u="sng">
                <a:solidFill>
                  <a:schemeClr val="tx2"/>
                </a:solidFill>
                <a:latin typeface="Arial" charset="0"/>
              </a:rPr>
              <a:t>least</a:t>
            </a:r>
            <a:r>
              <a:rPr lang="en-US" altLang="en-US" sz="2800" b="1">
                <a:solidFill>
                  <a:schemeClr val="tx2"/>
                </a:solidFill>
                <a:latin typeface="Arial" charset="0"/>
              </a:rPr>
              <a:t> frequent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648200" y="420688"/>
            <a:ext cx="4287838" cy="1562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solidFill>
                  <a:schemeClr val="tx2"/>
                </a:solidFill>
                <a:latin typeface="Arial" charset="0"/>
              </a:rPr>
              <a:t>Step 1:  Identify the progeny</a:t>
            </a:r>
          </a:p>
          <a:p>
            <a:r>
              <a:rPr lang="en-US" altLang="en-US" b="1">
                <a:solidFill>
                  <a:schemeClr val="tx2"/>
                </a:solidFill>
                <a:latin typeface="Arial" charset="0"/>
              </a:rPr>
              <a:t>with parental phenotypes,</a:t>
            </a:r>
          </a:p>
          <a:p>
            <a:r>
              <a:rPr lang="en-US" altLang="en-US" b="1">
                <a:solidFill>
                  <a:schemeClr val="tx2"/>
                </a:solidFill>
                <a:latin typeface="Arial" charset="0"/>
              </a:rPr>
              <a:t>single and double</a:t>
            </a:r>
          </a:p>
          <a:p>
            <a:r>
              <a:rPr lang="en-US" altLang="en-US" b="1">
                <a:solidFill>
                  <a:schemeClr val="tx2"/>
                </a:solidFill>
                <a:latin typeface="Arial" charset="0"/>
              </a:rPr>
              <a:t>crossover phenotypes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152650" y="368300"/>
            <a:ext cx="5861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800" b="1">
                <a:solidFill>
                  <a:schemeClr val="accent2"/>
                </a:solidFill>
                <a:latin typeface="Arial" charset="0"/>
              </a:rPr>
              <a:t>Step 2.  Determine the gene order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355725" y="1450975"/>
            <a:ext cx="5092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800" b="1">
                <a:latin typeface="Arial" charset="0"/>
              </a:rPr>
              <a:t>1.  Identify the parental types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1357313" y="2284413"/>
            <a:ext cx="66754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800" b="1">
                <a:latin typeface="Arial" charset="0"/>
              </a:rPr>
              <a:t>2.  Identify the double crossover types</a:t>
            </a: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1368425" y="3179763"/>
            <a:ext cx="669131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800" b="1">
                <a:latin typeface="Arial" charset="0"/>
              </a:rPr>
              <a:t>3.  Determine which gene has moved</a:t>
            </a:r>
          </a:p>
          <a:p>
            <a:r>
              <a:rPr lang="en-US" altLang="en-US" sz="2800" b="1">
                <a:latin typeface="Arial" charset="0"/>
              </a:rPr>
              <a:t>        to convert the parental types into </a:t>
            </a:r>
          </a:p>
          <a:p>
            <a:r>
              <a:rPr lang="en-US" altLang="en-US" sz="2800" b="1">
                <a:latin typeface="Arial" charset="0"/>
              </a:rPr>
              <a:t>        the DCO types.</a:t>
            </a:r>
          </a:p>
          <a:p>
            <a:r>
              <a:rPr lang="en-US" altLang="en-US" sz="2800" b="1">
                <a:latin typeface="Arial" charset="0"/>
              </a:rPr>
              <a:t>   THIS GENE IS IN THE MIDDLE</a:t>
            </a: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1368425" y="5176838"/>
            <a:ext cx="73850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800" b="1">
                <a:latin typeface="Arial" charset="0"/>
              </a:rPr>
              <a:t>4.  Identify which gene has moved to make</a:t>
            </a:r>
          </a:p>
          <a:p>
            <a:r>
              <a:rPr lang="en-US" altLang="en-US" sz="2800" b="1">
                <a:latin typeface="Arial" charset="0"/>
              </a:rPr>
              <a:t>         each of the single crossover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autoUpdateAnimBg="0"/>
      <p:bldP spid="129029" grpId="0" autoUpdateAnimBg="0"/>
      <p:bldP spid="12903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279525" y="369888"/>
            <a:ext cx="41005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800" b="1" u="sng">
                <a:latin typeface="Arial" charset="0"/>
              </a:rPr>
              <a:t>F2 phenotype</a:t>
            </a:r>
            <a:r>
              <a:rPr lang="en-US" altLang="en-US" sz="2800" b="1">
                <a:latin typeface="Arial" charset="0"/>
              </a:rPr>
              <a:t>   </a:t>
            </a:r>
            <a:r>
              <a:rPr lang="en-US" altLang="en-US" sz="2800" b="1" u="sng">
                <a:latin typeface="Arial" charset="0"/>
              </a:rPr>
              <a:t>number</a:t>
            </a:r>
            <a:endParaRPr lang="en-US" altLang="en-US" sz="2800" b="1">
              <a:latin typeface="Arial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676400" y="1066800"/>
            <a:ext cx="3309938" cy="563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800" b="1">
                <a:latin typeface="Arial" charset="0"/>
              </a:rPr>
              <a:t> </a:t>
            </a:r>
            <a:r>
              <a:rPr lang="en-US" altLang="en-US" b="1">
                <a:latin typeface="Arial" charset="0"/>
              </a:rPr>
              <a:t>y   w   ec             4685</a:t>
            </a:r>
          </a:p>
          <a:p>
            <a:endParaRPr lang="en-US" altLang="en-US" b="1">
              <a:latin typeface="Arial" charset="0"/>
            </a:endParaRPr>
          </a:p>
          <a:p>
            <a:r>
              <a:rPr lang="en-US" altLang="en-US" b="1">
                <a:latin typeface="Arial" charset="0"/>
              </a:rPr>
              <a:t>y+ w + ec +</a:t>
            </a:r>
            <a:r>
              <a:rPr lang="en-US" altLang="en-US" b="1" baseline="30000">
                <a:latin typeface="Arial" charset="0"/>
              </a:rPr>
              <a:t>             </a:t>
            </a:r>
            <a:r>
              <a:rPr lang="en-US" altLang="en-US" b="1">
                <a:latin typeface="Arial" charset="0"/>
              </a:rPr>
              <a:t> 4759</a:t>
            </a:r>
          </a:p>
          <a:p>
            <a:endParaRPr lang="en-US" altLang="en-US" b="1">
              <a:latin typeface="Arial" charset="0"/>
            </a:endParaRPr>
          </a:p>
          <a:p>
            <a:r>
              <a:rPr lang="en-US" altLang="en-US" b="1">
                <a:latin typeface="Arial" charset="0"/>
              </a:rPr>
              <a:t>y   w+  ec+               80</a:t>
            </a:r>
          </a:p>
          <a:p>
            <a:endParaRPr lang="en-US" altLang="en-US" b="1">
              <a:latin typeface="Arial" charset="0"/>
            </a:endParaRPr>
          </a:p>
          <a:p>
            <a:r>
              <a:rPr lang="en-US" altLang="en-US" b="1">
                <a:latin typeface="Arial" charset="0"/>
              </a:rPr>
              <a:t>y+   w    ec               70</a:t>
            </a:r>
          </a:p>
          <a:p>
            <a:endParaRPr lang="en-US" altLang="en-US" b="1">
              <a:latin typeface="Arial" charset="0"/>
            </a:endParaRPr>
          </a:p>
          <a:p>
            <a:r>
              <a:rPr lang="en-US" altLang="en-US" b="1">
                <a:latin typeface="Arial" charset="0"/>
              </a:rPr>
              <a:t>y    w    ec+            193</a:t>
            </a:r>
          </a:p>
          <a:p>
            <a:endParaRPr lang="en-US" altLang="en-US" b="1">
              <a:latin typeface="Arial" charset="0"/>
            </a:endParaRPr>
          </a:p>
          <a:p>
            <a:r>
              <a:rPr lang="en-US" altLang="en-US" b="1">
                <a:latin typeface="Arial" charset="0"/>
              </a:rPr>
              <a:t>y+   w+  ec             207</a:t>
            </a:r>
          </a:p>
          <a:p>
            <a:endParaRPr lang="en-US" altLang="en-US" b="1">
              <a:latin typeface="Arial" charset="0"/>
            </a:endParaRPr>
          </a:p>
          <a:p>
            <a:r>
              <a:rPr lang="en-US" altLang="en-US" b="1">
                <a:latin typeface="Arial" charset="0"/>
              </a:rPr>
              <a:t>y   w+   ec                  3</a:t>
            </a:r>
          </a:p>
          <a:p>
            <a:endParaRPr lang="en-US" altLang="en-US" b="1">
              <a:latin typeface="Arial" charset="0"/>
            </a:endParaRPr>
          </a:p>
          <a:p>
            <a:r>
              <a:rPr lang="en-US" altLang="en-US" b="1">
                <a:latin typeface="Arial" charset="0"/>
              </a:rPr>
              <a:t>y+  w    ec+                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24600" y="1981200"/>
            <a:ext cx="1800225" cy="2308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Which gene is </a:t>
            </a:r>
          </a:p>
          <a:p>
            <a:pPr eaLnBrk="0" hangingPunct="0">
              <a:defRPr/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in the middle?</a:t>
            </a:r>
          </a:p>
          <a:p>
            <a:pPr eaLnBrk="0" hangingPunct="0">
              <a:defRPr/>
            </a:pP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buFontTx/>
              <a:buAutoNum type="alphaUcPeriod"/>
              <a:defRPr/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y</a:t>
            </a:r>
          </a:p>
          <a:p>
            <a:pPr marL="342900" indent="-342900" eaLnBrk="0" hangingPunct="0">
              <a:buFontTx/>
              <a:buAutoNum type="alphaUcPeriod"/>
              <a:defRPr/>
            </a:pP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buFontTx/>
              <a:buAutoNum type="alphaUcPeriod"/>
              <a:defRPr/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w</a:t>
            </a:r>
          </a:p>
          <a:p>
            <a:pPr marL="342900" indent="-342900" eaLnBrk="0" hangingPunct="0">
              <a:buFontTx/>
              <a:buAutoNum type="alphaUcPeriod"/>
              <a:defRPr/>
            </a:pP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buFontTx/>
              <a:buAutoNum type="alphaUcPeriod"/>
              <a:defRPr/>
            </a:pPr>
            <a:r>
              <a:rPr lang="en-US" sz="1800" b="1" dirty="0" err="1">
                <a:latin typeface="Arial" pitchFamily="34" charset="0"/>
                <a:cs typeface="Arial" pitchFamily="34" charset="0"/>
              </a:rPr>
              <a:t>ec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6178550" y="3287713"/>
            <a:ext cx="1046163" cy="52705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685800" y="369888"/>
            <a:ext cx="4100513" cy="6327775"/>
            <a:chOff x="806" y="233"/>
            <a:chExt cx="2583" cy="3986"/>
          </a:xfrm>
        </p:grpSpPr>
        <p:sp>
          <p:nvSpPr>
            <p:cNvPr id="19476" name="Text Box 3"/>
            <p:cNvSpPr txBox="1">
              <a:spLocks noChangeArrowheads="1"/>
            </p:cNvSpPr>
            <p:nvPr/>
          </p:nvSpPr>
          <p:spPr bwMode="auto">
            <a:xfrm>
              <a:off x="806" y="233"/>
              <a:ext cx="258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altLang="en-US" sz="2800" b="1" u="sng">
                  <a:latin typeface="Arial" charset="0"/>
                </a:rPr>
                <a:t>F2 phenotype</a:t>
              </a:r>
              <a:r>
                <a:rPr lang="en-US" altLang="en-US" sz="2800" b="1">
                  <a:latin typeface="Arial" charset="0"/>
                </a:rPr>
                <a:t>   </a:t>
              </a:r>
              <a:r>
                <a:rPr lang="en-US" altLang="en-US" sz="2800" b="1" u="sng">
                  <a:latin typeface="Arial" charset="0"/>
                </a:rPr>
                <a:t>number</a:t>
              </a:r>
              <a:endParaRPr lang="en-US" altLang="en-US" sz="2800" b="1">
                <a:latin typeface="Arial" charset="0"/>
              </a:endParaRPr>
            </a:p>
          </p:txBody>
        </p:sp>
        <p:sp>
          <p:nvSpPr>
            <p:cNvPr id="19477" name="Text Box 4"/>
            <p:cNvSpPr txBox="1">
              <a:spLocks noChangeArrowheads="1"/>
            </p:cNvSpPr>
            <p:nvPr/>
          </p:nvSpPr>
          <p:spPr bwMode="auto">
            <a:xfrm>
              <a:off x="1056" y="672"/>
              <a:ext cx="2085" cy="3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altLang="en-US" sz="2800" b="1">
                  <a:latin typeface="Arial" charset="0"/>
                </a:rPr>
                <a:t> </a:t>
              </a:r>
              <a:r>
                <a:rPr lang="en-US" altLang="en-US" b="1">
                  <a:latin typeface="Arial" charset="0"/>
                </a:rPr>
                <a:t>y   w   ec             4685</a:t>
              </a:r>
            </a:p>
            <a:p>
              <a:endParaRPr lang="en-US" altLang="en-US" b="1">
                <a:latin typeface="Arial" charset="0"/>
              </a:endParaRPr>
            </a:p>
            <a:p>
              <a:r>
                <a:rPr lang="en-US" altLang="en-US" b="1">
                  <a:latin typeface="Arial" charset="0"/>
                </a:rPr>
                <a:t>y+ w + ec +</a:t>
              </a:r>
              <a:r>
                <a:rPr lang="en-US" altLang="en-US" b="1" baseline="30000">
                  <a:latin typeface="Arial" charset="0"/>
                </a:rPr>
                <a:t>             </a:t>
              </a:r>
              <a:r>
                <a:rPr lang="en-US" altLang="en-US" b="1">
                  <a:latin typeface="Arial" charset="0"/>
                </a:rPr>
                <a:t> 4759</a:t>
              </a:r>
            </a:p>
            <a:p>
              <a:endParaRPr lang="en-US" altLang="en-US" b="1">
                <a:latin typeface="Arial" charset="0"/>
              </a:endParaRPr>
            </a:p>
            <a:p>
              <a:r>
                <a:rPr lang="en-US" altLang="en-US" b="1">
                  <a:latin typeface="Arial" charset="0"/>
                </a:rPr>
                <a:t>y   w+  ec+               80</a:t>
              </a:r>
            </a:p>
            <a:p>
              <a:endParaRPr lang="en-US" altLang="en-US" b="1">
                <a:latin typeface="Arial" charset="0"/>
              </a:endParaRPr>
            </a:p>
            <a:p>
              <a:r>
                <a:rPr lang="en-US" altLang="en-US" b="1">
                  <a:latin typeface="Arial" charset="0"/>
                </a:rPr>
                <a:t>y+   w    ec               70</a:t>
              </a:r>
            </a:p>
            <a:p>
              <a:endParaRPr lang="en-US" altLang="en-US" b="1">
                <a:latin typeface="Arial" charset="0"/>
              </a:endParaRPr>
            </a:p>
            <a:p>
              <a:r>
                <a:rPr lang="en-US" altLang="en-US" b="1">
                  <a:latin typeface="Arial" charset="0"/>
                </a:rPr>
                <a:t>y    w    ec+            193</a:t>
              </a:r>
            </a:p>
            <a:p>
              <a:endParaRPr lang="en-US" altLang="en-US" b="1">
                <a:latin typeface="Arial" charset="0"/>
              </a:endParaRPr>
            </a:p>
            <a:p>
              <a:r>
                <a:rPr lang="en-US" altLang="en-US" b="1">
                  <a:latin typeface="Arial" charset="0"/>
                </a:rPr>
                <a:t>y+   w+  ec             207</a:t>
              </a:r>
            </a:p>
            <a:p>
              <a:endParaRPr lang="en-US" altLang="en-US" b="1">
                <a:latin typeface="Arial" charset="0"/>
              </a:endParaRPr>
            </a:p>
            <a:p>
              <a:r>
                <a:rPr lang="en-US" altLang="en-US" b="1">
                  <a:latin typeface="Arial" charset="0"/>
                </a:rPr>
                <a:t>y   w+   ec                  3</a:t>
              </a:r>
            </a:p>
            <a:p>
              <a:endParaRPr lang="en-US" altLang="en-US" b="1">
                <a:latin typeface="Arial" charset="0"/>
              </a:endParaRPr>
            </a:p>
            <a:p>
              <a:r>
                <a:rPr lang="en-US" altLang="en-US" b="1">
                  <a:latin typeface="Arial" charset="0"/>
                </a:rPr>
                <a:t>y+  w    ec+                3</a:t>
              </a:r>
            </a:p>
          </p:txBody>
        </p:sp>
      </p:grp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4953000" y="395288"/>
            <a:ext cx="1728788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800" b="1" u="sng">
                <a:solidFill>
                  <a:schemeClr val="accent2"/>
                </a:solidFill>
                <a:latin typeface="Arial" charset="0"/>
              </a:rPr>
              <a:t>Category</a:t>
            </a:r>
          </a:p>
          <a:p>
            <a:endParaRPr lang="en-US" altLang="en-US" sz="2800" b="1" u="sng">
              <a:solidFill>
                <a:schemeClr val="accent2"/>
              </a:solidFill>
              <a:latin typeface="Arial" charset="0"/>
            </a:endParaRPr>
          </a:p>
          <a:p>
            <a:endParaRPr lang="en-US" altLang="en-US" sz="2800" b="1" u="sng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6781800" y="395288"/>
            <a:ext cx="2105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800" b="1" u="sng">
                <a:solidFill>
                  <a:schemeClr val="accent2"/>
                </a:solidFill>
                <a:latin typeface="Arial" charset="0"/>
              </a:rPr>
              <a:t>Percentage</a:t>
            </a:r>
            <a:endParaRPr lang="en-US" altLang="en-US" sz="28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4724400" y="1295400"/>
            <a:ext cx="221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Arial" charset="0"/>
              </a:rPr>
              <a:t>No cross over</a:t>
            </a:r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4860925" y="3087688"/>
            <a:ext cx="2640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Arial" charset="0"/>
              </a:rPr>
              <a:t>Single crossover</a:t>
            </a: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4876800" y="4343400"/>
            <a:ext cx="2640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Arial" charset="0"/>
              </a:rPr>
              <a:t>Single crossover</a:t>
            </a:r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4800600" y="5715000"/>
            <a:ext cx="275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Arial" charset="0"/>
              </a:rPr>
              <a:t>Double crossover</a:t>
            </a:r>
          </a:p>
        </p:txBody>
      </p:sp>
      <p:sp>
        <p:nvSpPr>
          <p:cNvPr id="19465" name="AutoShape 11"/>
          <p:cNvSpPr>
            <a:spLocks/>
          </p:cNvSpPr>
          <p:nvPr/>
        </p:nvSpPr>
        <p:spPr bwMode="auto">
          <a:xfrm>
            <a:off x="4419600" y="12954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66" name="AutoShape 12"/>
          <p:cNvSpPr>
            <a:spLocks/>
          </p:cNvSpPr>
          <p:nvPr/>
        </p:nvSpPr>
        <p:spPr bwMode="auto">
          <a:xfrm>
            <a:off x="4419600" y="28194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67" name="AutoShape 13"/>
          <p:cNvSpPr>
            <a:spLocks/>
          </p:cNvSpPr>
          <p:nvPr/>
        </p:nvSpPr>
        <p:spPr bwMode="auto">
          <a:xfrm>
            <a:off x="4419600" y="41910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68" name="AutoShape 14"/>
          <p:cNvSpPr>
            <a:spLocks/>
          </p:cNvSpPr>
          <p:nvPr/>
        </p:nvSpPr>
        <p:spPr bwMode="auto">
          <a:xfrm>
            <a:off x="4495800" y="56388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69" name="Text Box 15"/>
          <p:cNvSpPr txBox="1">
            <a:spLocks noChangeArrowheads="1"/>
          </p:cNvSpPr>
          <p:nvPr/>
        </p:nvSpPr>
        <p:spPr bwMode="auto">
          <a:xfrm>
            <a:off x="7375525" y="1411288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Arial" charset="0"/>
              </a:rPr>
              <a:t>  94.4</a:t>
            </a:r>
          </a:p>
        </p:txBody>
      </p:sp>
      <p:sp>
        <p:nvSpPr>
          <p:cNvPr id="19470" name="Text Box 16"/>
          <p:cNvSpPr txBox="1">
            <a:spLocks noChangeArrowheads="1"/>
          </p:cNvSpPr>
          <p:nvPr/>
        </p:nvSpPr>
        <p:spPr bwMode="auto">
          <a:xfrm>
            <a:off x="7756525" y="3087688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Arial" charset="0"/>
              </a:rPr>
              <a:t>1.5</a:t>
            </a:r>
          </a:p>
        </p:txBody>
      </p:sp>
      <p:sp>
        <p:nvSpPr>
          <p:cNvPr id="19471" name="Text Box 17"/>
          <p:cNvSpPr txBox="1">
            <a:spLocks noChangeArrowheads="1"/>
          </p:cNvSpPr>
          <p:nvPr/>
        </p:nvSpPr>
        <p:spPr bwMode="auto">
          <a:xfrm>
            <a:off x="7756525" y="4383088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Arial" charset="0"/>
              </a:rPr>
              <a:t> 4.0</a:t>
            </a:r>
          </a:p>
        </p:txBody>
      </p:sp>
      <p:sp>
        <p:nvSpPr>
          <p:cNvPr id="19472" name="Text Box 18"/>
          <p:cNvSpPr txBox="1">
            <a:spLocks noChangeArrowheads="1"/>
          </p:cNvSpPr>
          <p:nvPr/>
        </p:nvSpPr>
        <p:spPr bwMode="auto">
          <a:xfrm>
            <a:off x="7908925" y="5602288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Arial" charset="0"/>
              </a:rPr>
              <a:t>0.06</a:t>
            </a:r>
          </a:p>
        </p:txBody>
      </p:sp>
      <p:sp>
        <p:nvSpPr>
          <p:cNvPr id="131091" name="Text Box 19"/>
          <p:cNvSpPr txBox="1">
            <a:spLocks noChangeArrowheads="1"/>
          </p:cNvSpPr>
          <p:nvPr/>
        </p:nvSpPr>
        <p:spPr bwMode="auto">
          <a:xfrm>
            <a:off x="5641975" y="3581400"/>
            <a:ext cx="1106488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solidFill>
                  <a:schemeClr val="tx2"/>
                </a:solidFill>
                <a:latin typeface="Arial" charset="0"/>
              </a:rPr>
              <a:t>y  x  w</a:t>
            </a:r>
          </a:p>
        </p:txBody>
      </p:sp>
      <p:sp>
        <p:nvSpPr>
          <p:cNvPr id="131092" name="Text Box 20"/>
          <p:cNvSpPr txBox="1">
            <a:spLocks noChangeArrowheads="1"/>
          </p:cNvSpPr>
          <p:nvPr/>
        </p:nvSpPr>
        <p:spPr bwMode="auto">
          <a:xfrm>
            <a:off x="5562600" y="4800600"/>
            <a:ext cx="127635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solidFill>
                  <a:schemeClr val="tx2"/>
                </a:solidFill>
                <a:latin typeface="Arial" charset="0"/>
              </a:rPr>
              <a:t>w  x  ec</a:t>
            </a:r>
          </a:p>
        </p:txBody>
      </p:sp>
      <p:sp>
        <p:nvSpPr>
          <p:cNvPr id="131093" name="Text Box 21"/>
          <p:cNvSpPr txBox="1">
            <a:spLocks noChangeArrowheads="1"/>
          </p:cNvSpPr>
          <p:nvPr/>
        </p:nvSpPr>
        <p:spPr bwMode="auto">
          <a:xfrm>
            <a:off x="5181600" y="6172200"/>
            <a:ext cx="281305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solidFill>
                  <a:schemeClr val="tx2"/>
                </a:solidFill>
                <a:latin typeface="Arial" charset="0"/>
              </a:rPr>
              <a:t>w  is in the middle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1" grpId="0" animBg="1" autoUpdateAnimBg="0"/>
      <p:bldP spid="131092" grpId="0" animBg="1" autoUpdateAnimBg="0"/>
      <p:bldP spid="13109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000" y="3702050"/>
            <a:ext cx="8305800" cy="336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362200" y="3657600"/>
            <a:ext cx="2286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0" y="3657600"/>
            <a:ext cx="2286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467600" y="3657600"/>
            <a:ext cx="2286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305050" y="31242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latin typeface="Arial" charset="0"/>
              </a:rPr>
              <a:t> y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641725" y="31242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latin typeface="Arial" charset="0"/>
              </a:rPr>
              <a:t> w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7239000" y="3163888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latin typeface="Arial" charset="0"/>
              </a:rPr>
              <a:t> ec</a:t>
            </a:r>
          </a:p>
        </p:txBody>
      </p:sp>
      <p:grpSp>
        <p:nvGrpSpPr>
          <p:cNvPr id="132105" name="Group 9"/>
          <p:cNvGrpSpPr>
            <a:grpSpLocks/>
          </p:cNvGrpSpPr>
          <p:nvPr/>
        </p:nvGrpSpPr>
        <p:grpSpPr bwMode="auto">
          <a:xfrm>
            <a:off x="2514600" y="4191000"/>
            <a:ext cx="1371600" cy="914400"/>
            <a:chOff x="1584" y="2256"/>
            <a:chExt cx="864" cy="576"/>
          </a:xfrm>
        </p:grpSpPr>
        <p:sp>
          <p:nvSpPr>
            <p:cNvPr id="20498" name="Line 10"/>
            <p:cNvSpPr>
              <a:spLocks noChangeShapeType="1"/>
            </p:cNvSpPr>
            <p:nvPr/>
          </p:nvSpPr>
          <p:spPr bwMode="auto">
            <a:xfrm>
              <a:off x="1584" y="225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Line 11"/>
            <p:cNvSpPr>
              <a:spLocks noChangeShapeType="1"/>
            </p:cNvSpPr>
            <p:nvPr/>
          </p:nvSpPr>
          <p:spPr bwMode="auto">
            <a:xfrm>
              <a:off x="2448" y="225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Line 12"/>
            <p:cNvSpPr>
              <a:spLocks noChangeShapeType="1"/>
            </p:cNvSpPr>
            <p:nvPr/>
          </p:nvSpPr>
          <p:spPr bwMode="auto">
            <a:xfrm>
              <a:off x="1680" y="240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Text Box 13"/>
            <p:cNvSpPr txBox="1">
              <a:spLocks noChangeArrowheads="1"/>
            </p:cNvSpPr>
            <p:nvPr/>
          </p:nvSpPr>
          <p:spPr bwMode="auto">
            <a:xfrm>
              <a:off x="1776" y="2544"/>
              <a:ext cx="4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altLang="en-US" b="1">
                  <a:latin typeface="Arial" charset="0"/>
                </a:rPr>
                <a:t>1.56</a:t>
              </a:r>
            </a:p>
          </p:txBody>
        </p:sp>
      </p:grpSp>
      <p:grpSp>
        <p:nvGrpSpPr>
          <p:cNvPr id="132110" name="Group 14"/>
          <p:cNvGrpSpPr>
            <a:grpSpLocks/>
          </p:cNvGrpSpPr>
          <p:nvPr/>
        </p:nvGrpSpPr>
        <p:grpSpPr bwMode="auto">
          <a:xfrm>
            <a:off x="3962400" y="4191000"/>
            <a:ext cx="3657600" cy="914400"/>
            <a:chOff x="2496" y="2256"/>
            <a:chExt cx="2304" cy="576"/>
          </a:xfrm>
        </p:grpSpPr>
        <p:sp>
          <p:nvSpPr>
            <p:cNvPr id="20495" name="Line 15"/>
            <p:cNvSpPr>
              <a:spLocks noChangeShapeType="1"/>
            </p:cNvSpPr>
            <p:nvPr/>
          </p:nvSpPr>
          <p:spPr bwMode="auto">
            <a:xfrm>
              <a:off x="4800" y="225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Line 16"/>
            <p:cNvSpPr>
              <a:spLocks noChangeShapeType="1"/>
            </p:cNvSpPr>
            <p:nvPr/>
          </p:nvSpPr>
          <p:spPr bwMode="auto">
            <a:xfrm>
              <a:off x="2496" y="2400"/>
              <a:ext cx="2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Text Box 17"/>
            <p:cNvSpPr txBox="1">
              <a:spLocks noChangeArrowheads="1"/>
            </p:cNvSpPr>
            <p:nvPr/>
          </p:nvSpPr>
          <p:spPr bwMode="auto">
            <a:xfrm>
              <a:off x="3254" y="2544"/>
              <a:ext cx="4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altLang="en-US" b="1">
                  <a:latin typeface="Arial" charset="0"/>
                </a:rPr>
                <a:t>4.06</a:t>
              </a:r>
            </a:p>
          </p:txBody>
        </p:sp>
      </p:grpSp>
      <p:sp>
        <p:nvSpPr>
          <p:cNvPr id="20491" name="Text Box 18"/>
          <p:cNvSpPr txBox="1">
            <a:spLocks noChangeArrowheads="1"/>
          </p:cNvSpPr>
          <p:nvPr/>
        </p:nvSpPr>
        <p:spPr bwMode="auto">
          <a:xfrm>
            <a:off x="1447800" y="304800"/>
            <a:ext cx="6456363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solidFill>
                  <a:schemeClr val="tx2"/>
                </a:solidFill>
                <a:latin typeface="Arial" charset="0"/>
              </a:rPr>
              <a:t>Step 3.   Add up the cross over frequencies</a:t>
            </a:r>
          </a:p>
          <a:p>
            <a:r>
              <a:rPr lang="en-US" altLang="en-US" b="1">
                <a:solidFill>
                  <a:schemeClr val="tx2"/>
                </a:solidFill>
                <a:latin typeface="Arial" charset="0"/>
              </a:rPr>
              <a:t>               to make the map:</a:t>
            </a:r>
          </a:p>
        </p:txBody>
      </p:sp>
      <p:sp>
        <p:nvSpPr>
          <p:cNvPr id="132115" name="Rectangle 19"/>
          <p:cNvSpPr>
            <a:spLocks noChangeArrowheads="1"/>
          </p:cNvSpPr>
          <p:nvPr/>
        </p:nvSpPr>
        <p:spPr bwMode="auto">
          <a:xfrm>
            <a:off x="1765300" y="2286000"/>
            <a:ext cx="5016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latin typeface="Arial" charset="0"/>
              </a:rPr>
              <a:t>w x ec = 4 + 0.06 = 4.06 map units</a:t>
            </a:r>
          </a:p>
        </p:txBody>
      </p:sp>
      <p:sp>
        <p:nvSpPr>
          <p:cNvPr id="132116" name="Rectangle 20"/>
          <p:cNvSpPr>
            <a:spLocks noChangeArrowheads="1"/>
          </p:cNvSpPr>
          <p:nvPr/>
        </p:nvSpPr>
        <p:spPr bwMode="auto">
          <a:xfrm>
            <a:off x="1828800" y="1524000"/>
            <a:ext cx="5100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latin typeface="Arial" charset="0"/>
              </a:rPr>
              <a:t>y x w = 1.5 + 0.06 = 1.56 map units</a:t>
            </a:r>
          </a:p>
        </p:txBody>
      </p:sp>
      <p:sp>
        <p:nvSpPr>
          <p:cNvPr id="20494" name="Text Box 21"/>
          <p:cNvSpPr txBox="1">
            <a:spLocks noChangeArrowheads="1"/>
          </p:cNvSpPr>
          <p:nvPr/>
        </p:nvSpPr>
        <p:spPr bwMode="auto">
          <a:xfrm>
            <a:off x="838200" y="5526088"/>
            <a:ext cx="77909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 dirty="0">
                <a:latin typeface="Arial" charset="0"/>
              </a:rPr>
              <a:t>1 map unit = </a:t>
            </a:r>
            <a:r>
              <a:rPr lang="en-US" altLang="en-US" b="1" dirty="0" smtClean="0">
                <a:latin typeface="Arial" charset="0"/>
              </a:rPr>
              <a:t>1% </a:t>
            </a:r>
            <a:r>
              <a:rPr lang="en-US" altLang="en-US" b="1" dirty="0">
                <a:latin typeface="Arial" charset="0"/>
              </a:rPr>
              <a:t>crossing over = 1 </a:t>
            </a:r>
            <a:r>
              <a:rPr lang="en-US" altLang="en-US" b="1" dirty="0" err="1">
                <a:latin typeface="Arial" charset="0"/>
              </a:rPr>
              <a:t>centimorgan</a:t>
            </a:r>
            <a:r>
              <a:rPr lang="en-US" altLang="en-US" b="1" dirty="0">
                <a:latin typeface="Arial" charset="0"/>
              </a:rPr>
              <a:t> (</a:t>
            </a:r>
            <a:r>
              <a:rPr lang="en-US" altLang="en-US" b="1" dirty="0" err="1">
                <a:latin typeface="Arial" charset="0"/>
              </a:rPr>
              <a:t>cM</a:t>
            </a:r>
            <a:r>
              <a:rPr lang="en-US" altLang="en-US" b="1" dirty="0">
                <a:latin typeface="Arial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2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2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15" grpId="0" autoUpdateAnimBg="0"/>
      <p:bldP spid="13211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G03_07B"/>
          <p:cNvPicPr>
            <a:picLocks noChangeAspect="1" noChangeArrowheads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17588"/>
            <a:ext cx="7621588" cy="561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660525" y="239713"/>
            <a:ext cx="5807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en-US" sz="2000" b="1">
                <a:latin typeface="Arial" charset="0"/>
              </a:rPr>
              <a:t>Dihybrid cross:  why is a 9:3:3:1 ratio obtained</a:t>
            </a:r>
          </a:p>
          <a:p>
            <a:pPr algn="ctr"/>
            <a:r>
              <a:rPr lang="en-US" altLang="en-US" sz="2000" b="1">
                <a:latin typeface="Arial" charset="0"/>
              </a:rPr>
              <a:t>when two heterozygotes are crossed?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6011" y="889233"/>
            <a:ext cx="5951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P           w  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  x   bar                     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bar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     x      w 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2801923" y="1199626"/>
            <a:ext cx="0" cy="8472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906011" y="2248250"/>
            <a:ext cx="63722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F1     females          males              females         males</a:t>
            </a:r>
          </a:p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      +  +  bar          w 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+           +  +  bar         +  +  bar</a:t>
            </a:r>
          </a:p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      w 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+               Y                  w 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+              Y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1502" y="519901"/>
            <a:ext cx="5262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females         males             females          males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672359" y="1209413"/>
            <a:ext cx="0" cy="8472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2803321" y="2987881"/>
            <a:ext cx="0" cy="8472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>
            <a:off x="5672359" y="2996270"/>
            <a:ext cx="0" cy="8472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939567" y="4236440"/>
            <a:ext cx="617348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F2    females          males               females         males</a:t>
            </a:r>
          </a:p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     +  +  bar           +  +  bar          +  +  bar         +  +  bar</a:t>
            </a:r>
          </a:p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     w 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+                 Y                 +  +  bar              Y</a:t>
            </a:r>
          </a:p>
          <a:p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      w 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+           w 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+           w 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+           w 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+</a:t>
            </a:r>
          </a:p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     w 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+                Y                 +   +  bar             Y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079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8479" y="369115"/>
            <a:ext cx="6000361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F2    females          males               females         males</a:t>
            </a:r>
          </a:p>
          <a:p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 +  +  bar           +  +  bar          +  +  bar         +  +  bar</a:t>
            </a:r>
          </a:p>
          <a:p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 w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+                 Y                 +  +  bar              Y</a:t>
            </a:r>
          </a:p>
          <a:p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  w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+           w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+           w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+           w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+</a:t>
            </a:r>
          </a:p>
          <a:p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 w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+                Y                 +   +  bar             Y</a:t>
            </a:r>
          </a:p>
          <a:p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 w  +  bar          w  +  bar          w  +  bar         w  +  bar</a:t>
            </a:r>
          </a:p>
          <a:p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 w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+                 Y                 +  +  bar               Y</a:t>
            </a:r>
          </a:p>
          <a:p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  +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+             +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+            +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+           +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+</a:t>
            </a:r>
          </a:p>
          <a:p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 w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+                 Y                  +  +  bar              Y</a:t>
            </a:r>
          </a:p>
          <a:p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  +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bar          +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bar         +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bar       +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bar</a:t>
            </a:r>
          </a:p>
          <a:p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 w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+                  Y                  +  +   bar             Y</a:t>
            </a:r>
          </a:p>
          <a:p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  w  +  +               w  +  +             w  +  +              w  +  +</a:t>
            </a:r>
          </a:p>
          <a:p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 w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+                   Y                 +  +  bar                Y </a:t>
            </a:r>
          </a:p>
          <a:p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   +  +  +                +  +  +             +  +  +               +  +  +</a:t>
            </a:r>
          </a:p>
          <a:p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 w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+                   Y                +  +  bar                Y</a:t>
            </a:r>
          </a:p>
          <a:p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  w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bar          w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bar       w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bar          w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bar</a:t>
            </a:r>
          </a:p>
          <a:p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 w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+                   Y                +  +    bar                Y      </a:t>
            </a:r>
          </a:p>
          <a:p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             </a:t>
            </a:r>
          </a:p>
          <a:p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  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Left Brace 2"/>
          <p:cNvSpPr/>
          <p:nvPr/>
        </p:nvSpPr>
        <p:spPr bwMode="auto">
          <a:xfrm>
            <a:off x="1468479" y="771787"/>
            <a:ext cx="377099" cy="1140903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Left Brace 3"/>
          <p:cNvSpPr/>
          <p:nvPr/>
        </p:nvSpPr>
        <p:spPr bwMode="auto">
          <a:xfrm>
            <a:off x="1469877" y="2258038"/>
            <a:ext cx="377099" cy="1140903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Left Brace 4"/>
          <p:cNvSpPr/>
          <p:nvPr/>
        </p:nvSpPr>
        <p:spPr bwMode="auto">
          <a:xfrm>
            <a:off x="1471275" y="3668788"/>
            <a:ext cx="377099" cy="1140903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Left Brace 5"/>
          <p:cNvSpPr/>
          <p:nvPr/>
        </p:nvSpPr>
        <p:spPr bwMode="auto">
          <a:xfrm>
            <a:off x="1455895" y="5138261"/>
            <a:ext cx="377099" cy="1140903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894" y="1090568"/>
            <a:ext cx="864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no</a:t>
            </a:r>
          </a:p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x over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5387" y="264382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w x over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0950" y="4054573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x over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2014" y="5532435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bar x over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4560938" y="503339"/>
            <a:ext cx="1" cy="61910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59830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0628" y="427839"/>
            <a:ext cx="7802136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Cross   w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females                    Cross bar females</a:t>
            </a:r>
          </a:p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            bar males                                    w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males</a:t>
            </a:r>
          </a:p>
          <a:p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Females                   Males             Females                   Males</a:t>
            </a:r>
          </a:p>
          <a:p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1/2 bar                    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bar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bar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bar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                      w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                1/2 bar                    w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w 1/2 bar                w bar                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bar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                         w bar                   </a:t>
            </a:r>
          </a:p>
          <a:p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                         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                    1/2 bar                    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1/2 bar              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bar              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bar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bar</a:t>
            </a:r>
          </a:p>
          <a:p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w                            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                     1/2 bar                      w</a:t>
            </a:r>
          </a:p>
          <a:p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wt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                         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wt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                    bar                           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wt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1/2 bar           w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bar           1/2 bar                      w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bar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850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G05_0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3200"/>
            <a:ext cx="8383588" cy="596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6400800" y="1295400"/>
            <a:ext cx="2301875" cy="3752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solidFill>
                  <a:schemeClr val="tx2"/>
                </a:solidFill>
                <a:latin typeface="Arial" charset="0"/>
              </a:rPr>
              <a:t>Independent Assortment:</a:t>
            </a:r>
          </a:p>
          <a:p>
            <a:endParaRPr lang="en-US" altLang="en-US" b="1">
              <a:solidFill>
                <a:schemeClr val="tx2"/>
              </a:solidFill>
              <a:latin typeface="Arial" charset="0"/>
            </a:endParaRPr>
          </a:p>
          <a:p>
            <a:r>
              <a:rPr lang="en-US" altLang="en-US" b="1">
                <a:solidFill>
                  <a:schemeClr val="tx2"/>
                </a:solidFill>
                <a:latin typeface="Arial" charset="0"/>
              </a:rPr>
              <a:t>four types of gametes made</a:t>
            </a:r>
          </a:p>
          <a:p>
            <a:endParaRPr lang="en-US" altLang="en-US" b="1">
              <a:solidFill>
                <a:schemeClr val="tx2"/>
              </a:solidFill>
              <a:latin typeface="Arial" charset="0"/>
            </a:endParaRPr>
          </a:p>
          <a:p>
            <a:r>
              <a:rPr lang="en-US" altLang="en-US" b="1">
                <a:solidFill>
                  <a:schemeClr val="tx2"/>
                </a:solidFill>
                <a:latin typeface="Arial" charset="0"/>
              </a:rPr>
              <a:t>each makes up 25% of the total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G05_01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3200"/>
            <a:ext cx="8383588" cy="596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461125" y="787400"/>
            <a:ext cx="2682875" cy="302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solidFill>
                  <a:schemeClr val="tx2"/>
                </a:solidFill>
                <a:latin typeface="Arial" charset="0"/>
              </a:rPr>
              <a:t>Complete Linkage:</a:t>
            </a:r>
          </a:p>
          <a:p>
            <a:endParaRPr lang="en-US" altLang="en-US" b="1">
              <a:solidFill>
                <a:schemeClr val="tx2"/>
              </a:solidFill>
              <a:latin typeface="Arial" charset="0"/>
            </a:endParaRPr>
          </a:p>
          <a:p>
            <a:r>
              <a:rPr lang="en-US" altLang="en-US" b="1">
                <a:solidFill>
                  <a:schemeClr val="tx2"/>
                </a:solidFill>
                <a:latin typeface="Arial" charset="0"/>
              </a:rPr>
              <a:t>two types of gametes made</a:t>
            </a:r>
          </a:p>
          <a:p>
            <a:endParaRPr lang="en-US" altLang="en-US" b="1">
              <a:solidFill>
                <a:schemeClr val="tx2"/>
              </a:solidFill>
              <a:latin typeface="Arial" charset="0"/>
            </a:endParaRPr>
          </a:p>
          <a:p>
            <a:r>
              <a:rPr lang="en-US" altLang="en-US" b="1">
                <a:solidFill>
                  <a:schemeClr val="tx2"/>
                </a:solidFill>
                <a:latin typeface="Arial" charset="0"/>
              </a:rPr>
              <a:t>each makes up 50% of the total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G05_01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"/>
            <a:ext cx="8383588" cy="596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7763" name="Group 3"/>
          <p:cNvGrpSpPr>
            <a:grpSpLocks/>
          </p:cNvGrpSpPr>
          <p:nvPr/>
        </p:nvGrpSpPr>
        <p:grpSpPr bwMode="auto">
          <a:xfrm>
            <a:off x="746125" y="2173288"/>
            <a:ext cx="8013700" cy="3236912"/>
            <a:chOff x="470" y="1369"/>
            <a:chExt cx="5048" cy="2039"/>
          </a:xfrm>
        </p:grpSpPr>
        <p:sp>
          <p:nvSpPr>
            <p:cNvPr id="6149" name="Text Box 4"/>
            <p:cNvSpPr txBox="1">
              <a:spLocks noChangeArrowheads="1"/>
            </p:cNvSpPr>
            <p:nvPr/>
          </p:nvSpPr>
          <p:spPr bwMode="auto">
            <a:xfrm>
              <a:off x="470" y="1369"/>
              <a:ext cx="1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altLang="en-US" b="1">
                  <a:solidFill>
                    <a:schemeClr val="tx2"/>
                  </a:solidFill>
                  <a:latin typeface="Arial" charset="0"/>
                </a:rPr>
                <a:t>Most Frequent</a:t>
              </a:r>
              <a:endParaRPr lang="en-US" altLang="en-US" sz="2800" b="1">
                <a:latin typeface="Arial" charset="0"/>
              </a:endParaRPr>
            </a:p>
          </p:txBody>
        </p:sp>
        <p:sp>
          <p:nvSpPr>
            <p:cNvPr id="6150" name="Text Box 5"/>
            <p:cNvSpPr txBox="1">
              <a:spLocks noChangeArrowheads="1"/>
            </p:cNvSpPr>
            <p:nvPr/>
          </p:nvSpPr>
          <p:spPr bwMode="auto">
            <a:xfrm>
              <a:off x="4080" y="3072"/>
              <a:ext cx="14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altLang="en-US" b="1">
                  <a:solidFill>
                    <a:schemeClr val="tx2"/>
                  </a:solidFill>
                  <a:latin typeface="Arial" charset="0"/>
                </a:rPr>
                <a:t>Most Frequent</a:t>
              </a:r>
              <a:endParaRPr lang="en-US" altLang="en-US" sz="2800" b="1">
                <a:latin typeface="Arial" charset="0"/>
              </a:endParaRPr>
            </a:p>
          </p:txBody>
        </p:sp>
        <p:sp>
          <p:nvSpPr>
            <p:cNvPr id="6151" name="Line 6"/>
            <p:cNvSpPr>
              <a:spLocks noChangeShapeType="1"/>
            </p:cNvSpPr>
            <p:nvPr/>
          </p:nvSpPr>
          <p:spPr bwMode="auto">
            <a:xfrm flipH="1">
              <a:off x="3936" y="3312"/>
              <a:ext cx="432" cy="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Line 7"/>
            <p:cNvSpPr>
              <a:spLocks noChangeShapeType="1"/>
            </p:cNvSpPr>
            <p:nvPr/>
          </p:nvSpPr>
          <p:spPr bwMode="auto">
            <a:xfrm flipH="1" flipV="1">
              <a:off x="1056" y="1632"/>
              <a:ext cx="336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6530975" y="609600"/>
            <a:ext cx="2613025" cy="3387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tx2"/>
                </a:solidFill>
                <a:latin typeface="Arial" charset="0"/>
              </a:rPr>
              <a:t>Linkage</a:t>
            </a:r>
          </a:p>
          <a:p>
            <a:pPr algn="ctr"/>
            <a:r>
              <a:rPr lang="en-US" altLang="en-US" b="1">
                <a:solidFill>
                  <a:schemeClr val="tx2"/>
                </a:solidFill>
                <a:latin typeface="Arial" charset="0"/>
              </a:rPr>
              <a:t>with</a:t>
            </a:r>
          </a:p>
          <a:p>
            <a:pPr algn="ctr"/>
            <a:r>
              <a:rPr lang="en-US" altLang="en-US" b="1">
                <a:solidFill>
                  <a:schemeClr val="tx2"/>
                </a:solidFill>
                <a:latin typeface="Arial" charset="0"/>
              </a:rPr>
              <a:t>Recombination</a:t>
            </a:r>
          </a:p>
          <a:p>
            <a:pPr algn="ctr"/>
            <a:endParaRPr lang="en-US" altLang="en-US" b="1">
              <a:solidFill>
                <a:schemeClr val="tx2"/>
              </a:solidFill>
              <a:latin typeface="Arial" charset="0"/>
            </a:endParaRPr>
          </a:p>
          <a:p>
            <a:pPr algn="ctr"/>
            <a:r>
              <a:rPr lang="en-US" altLang="en-US" b="1">
                <a:solidFill>
                  <a:schemeClr val="tx2"/>
                </a:solidFill>
                <a:latin typeface="Arial" charset="0"/>
              </a:rPr>
              <a:t>four types of</a:t>
            </a:r>
          </a:p>
          <a:p>
            <a:pPr algn="ctr"/>
            <a:r>
              <a:rPr lang="en-US" altLang="en-US" b="1">
                <a:solidFill>
                  <a:schemeClr val="tx2"/>
                </a:solidFill>
                <a:latin typeface="Arial" charset="0"/>
              </a:rPr>
              <a:t>gametes</a:t>
            </a:r>
          </a:p>
          <a:p>
            <a:pPr algn="ctr"/>
            <a:endParaRPr lang="en-US" altLang="en-US" b="1">
              <a:solidFill>
                <a:schemeClr val="tx2"/>
              </a:solidFill>
              <a:latin typeface="Arial" charset="0"/>
            </a:endParaRPr>
          </a:p>
          <a:p>
            <a:pPr algn="ctr"/>
            <a:r>
              <a:rPr lang="en-US" altLang="en-US" b="1">
                <a:solidFill>
                  <a:schemeClr val="tx2"/>
                </a:solidFill>
                <a:latin typeface="Arial" charset="0"/>
              </a:rPr>
              <a:t>in two frequency</a:t>
            </a:r>
          </a:p>
          <a:p>
            <a:pPr algn="ctr"/>
            <a:r>
              <a:rPr lang="en-US" altLang="en-US" b="1">
                <a:solidFill>
                  <a:schemeClr val="tx2"/>
                </a:solidFill>
                <a:latin typeface="Arial" charset="0"/>
              </a:rPr>
              <a:t>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G05_01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41513"/>
            <a:ext cx="6477000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660525" y="39688"/>
            <a:ext cx="675798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latin typeface="Arial" charset="0"/>
              </a:rPr>
              <a:t>        Recombination is Reciprocal</a:t>
            </a:r>
          </a:p>
          <a:p>
            <a:pPr>
              <a:buFontTx/>
              <a:buChar char="•"/>
            </a:pPr>
            <a:r>
              <a:rPr lang="en-US" altLang="en-US" b="1">
                <a:latin typeface="Arial" charset="0"/>
              </a:rPr>
              <a:t>Chromatids that do not cross over are called</a:t>
            </a:r>
          </a:p>
          <a:p>
            <a:r>
              <a:rPr lang="en-US" altLang="en-US" b="1">
                <a:latin typeface="Arial" charset="0"/>
              </a:rPr>
              <a:t>  “parental” or “nonrecombinant”</a:t>
            </a:r>
          </a:p>
          <a:p>
            <a:pPr>
              <a:buFontTx/>
              <a:buChar char="•"/>
            </a:pPr>
            <a:r>
              <a:rPr lang="en-US" altLang="en-US" b="1">
                <a:latin typeface="Arial" charset="0"/>
              </a:rPr>
              <a:t>Chromatids that do cross over are called</a:t>
            </a:r>
          </a:p>
          <a:p>
            <a:r>
              <a:rPr lang="en-US" altLang="en-US" b="1">
                <a:latin typeface="Arial" charset="0"/>
              </a:rPr>
              <a:t>  “recombinant”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6324600" y="2895600"/>
            <a:ext cx="2647950" cy="1927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solidFill>
                  <a:schemeClr val="tx2"/>
                </a:solidFill>
                <a:latin typeface="Arial" charset="0"/>
              </a:rPr>
              <a:t>The recombinant</a:t>
            </a:r>
          </a:p>
          <a:p>
            <a:r>
              <a:rPr lang="en-US" altLang="en-US" b="1">
                <a:solidFill>
                  <a:schemeClr val="tx2"/>
                </a:solidFill>
                <a:latin typeface="Arial" charset="0"/>
              </a:rPr>
              <a:t>gametes can</a:t>
            </a:r>
          </a:p>
          <a:p>
            <a:r>
              <a:rPr lang="en-US" altLang="en-US" b="1">
                <a:solidFill>
                  <a:schemeClr val="tx2"/>
                </a:solidFill>
                <a:latin typeface="Arial" charset="0"/>
              </a:rPr>
              <a:t>never be more</a:t>
            </a:r>
          </a:p>
          <a:p>
            <a:r>
              <a:rPr lang="en-US" altLang="en-US" b="1">
                <a:solidFill>
                  <a:schemeClr val="tx2"/>
                </a:solidFill>
                <a:latin typeface="Arial" charset="0"/>
              </a:rPr>
              <a:t>than 50% of the</a:t>
            </a:r>
          </a:p>
          <a:p>
            <a:r>
              <a:rPr lang="en-US" altLang="en-US" b="1">
                <a:solidFill>
                  <a:schemeClr val="tx2"/>
                </a:solidFill>
                <a:latin typeface="Arial" charset="0"/>
              </a:rPr>
              <a:t>total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G05_0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95413"/>
            <a:ext cx="7621588" cy="508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136525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000" b="1">
                <a:latin typeface="Arial" charset="0"/>
              </a:rPr>
              <a:t>  A.  Yellow body (y) and white eye (w)  recessive, X- linked mutations    </a:t>
            </a:r>
          </a:p>
          <a:p>
            <a:r>
              <a:rPr lang="en-US" altLang="en-US" sz="2000" b="1">
                <a:latin typeface="Arial" charset="0"/>
              </a:rPr>
              <a:t> 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914400" y="533400"/>
            <a:ext cx="6338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000" b="1">
                <a:latin typeface="Arial" charset="0"/>
              </a:rPr>
              <a:t>(y+ and w+ indicate the dominant, wild type alleles)</a:t>
            </a:r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361950" y="914400"/>
            <a:ext cx="6267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000" b="1">
                <a:latin typeface="Arial" charset="0"/>
              </a:rPr>
              <a:t>B.  Miniature wing (m) and white eye (w) mutations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autoUpdateAnimBg="0"/>
      <p:bldP spid="11981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G05_0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3" y="508000"/>
            <a:ext cx="7621587" cy="596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 flipV="1">
            <a:off x="4419600" y="4419600"/>
            <a:ext cx="6096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38200" y="65088"/>
            <a:ext cx="7400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800" b="1">
                <a:latin typeface="Arial" charset="0"/>
              </a:rPr>
              <a:t>Map of the yellow, white and miniature loci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 flipV="1">
            <a:off x="2755900" y="3473450"/>
            <a:ext cx="5334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1370013" y="1143000"/>
            <a:ext cx="6402387" cy="4268788"/>
            <a:chOff x="863" y="1247"/>
            <a:chExt cx="4033" cy="2689"/>
          </a:xfrm>
        </p:grpSpPr>
        <p:pic>
          <p:nvPicPr>
            <p:cNvPr id="10249" name="Picture 6" descr="FG05_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3" y="1247"/>
              <a:ext cx="4033" cy="2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0" name="Text Box 7"/>
            <p:cNvSpPr txBox="1">
              <a:spLocks noChangeArrowheads="1"/>
            </p:cNvSpPr>
            <p:nvPr/>
          </p:nvSpPr>
          <p:spPr bwMode="auto">
            <a:xfrm>
              <a:off x="2736" y="2765"/>
              <a:ext cx="490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altLang="en-US" b="1">
                  <a:solidFill>
                    <a:schemeClr val="tx2"/>
                  </a:solidFill>
                  <a:latin typeface="Arial" charset="0"/>
                </a:rPr>
                <a:t>38.5</a:t>
              </a:r>
            </a:p>
          </p:txBody>
        </p:sp>
        <p:sp>
          <p:nvSpPr>
            <p:cNvPr id="10251" name="Text Box 8"/>
            <p:cNvSpPr txBox="1">
              <a:spLocks noChangeArrowheads="1"/>
            </p:cNvSpPr>
            <p:nvPr/>
          </p:nvSpPr>
          <p:spPr bwMode="auto">
            <a:xfrm>
              <a:off x="3024" y="2112"/>
              <a:ext cx="490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altLang="en-US" b="1">
                  <a:solidFill>
                    <a:schemeClr val="tx2"/>
                  </a:solidFill>
                  <a:latin typeface="Arial" charset="0"/>
                </a:rPr>
                <a:t>37.2</a:t>
              </a:r>
            </a:p>
          </p:txBody>
        </p:sp>
        <p:sp>
          <p:nvSpPr>
            <p:cNvPr id="10252" name="Text Box 9"/>
            <p:cNvSpPr txBox="1">
              <a:spLocks noChangeArrowheads="1"/>
            </p:cNvSpPr>
            <p:nvPr/>
          </p:nvSpPr>
          <p:spPr bwMode="auto">
            <a:xfrm>
              <a:off x="1710" y="2112"/>
              <a:ext cx="383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altLang="en-US" b="1">
                  <a:solidFill>
                    <a:schemeClr val="tx2"/>
                  </a:solidFill>
                  <a:latin typeface="Arial" charset="0"/>
                </a:rPr>
                <a:t>1.3</a:t>
              </a:r>
              <a:endParaRPr lang="en-US" altLang="en-US" b="1">
                <a:latin typeface="Arial" charset="0"/>
              </a:endParaRPr>
            </a:p>
          </p:txBody>
        </p:sp>
      </p:grpSp>
      <p:sp>
        <p:nvSpPr>
          <p:cNvPr id="10246" name="Text Box 10"/>
          <p:cNvSpPr txBox="1">
            <a:spLocks noChangeArrowheads="1"/>
          </p:cNvSpPr>
          <p:nvPr/>
        </p:nvSpPr>
        <p:spPr bwMode="auto">
          <a:xfrm>
            <a:off x="1909763" y="776288"/>
            <a:ext cx="54800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b="1">
                <a:latin typeface="Arial" charset="0"/>
              </a:rPr>
              <a:t>yellow x white -- 1.3% recombination</a:t>
            </a:r>
          </a:p>
          <a:p>
            <a:r>
              <a:rPr lang="en-US" altLang="en-US" b="1">
                <a:latin typeface="Arial" charset="0"/>
              </a:rPr>
              <a:t>white x miniature -- 37.2%</a:t>
            </a:r>
          </a:p>
          <a:p>
            <a:r>
              <a:rPr lang="en-US" altLang="en-US" b="1">
                <a:latin typeface="Arial" charset="0"/>
              </a:rPr>
              <a:t>yellow x miniature -- 38.5%</a:t>
            </a:r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1109663" y="4502150"/>
            <a:ext cx="6967537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tx2"/>
                </a:solidFill>
                <a:latin typeface="Arial" charset="0"/>
              </a:rPr>
              <a:t>Recombination frequency reflects the distance</a:t>
            </a:r>
          </a:p>
          <a:p>
            <a:pPr algn="ctr"/>
            <a:r>
              <a:rPr lang="en-US" altLang="en-US" b="1">
                <a:solidFill>
                  <a:schemeClr val="tx2"/>
                </a:solidFill>
                <a:latin typeface="Arial" charset="0"/>
              </a:rPr>
              <a:t>between two linked genes</a:t>
            </a:r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1101725" y="5562600"/>
            <a:ext cx="6940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en-US" b="1">
                <a:latin typeface="Arial" charset="0"/>
              </a:rPr>
              <a:t>The farther apart two genes are the more likely</a:t>
            </a:r>
          </a:p>
          <a:p>
            <a:pPr algn="ctr"/>
            <a:r>
              <a:rPr lang="en-US" altLang="en-US" b="1">
                <a:latin typeface="Arial" charset="0"/>
              </a:rPr>
              <a:t>crossing over will occur between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E2FFFF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b="1" dirty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544</TotalTime>
  <Words>1077</Words>
  <Application>Microsoft Office PowerPoint</Application>
  <PresentationFormat>On-screen Show (4:3)</PresentationFormat>
  <Paragraphs>266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Florida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George Bates</dc:creator>
  <cp:lastModifiedBy>George W. Bates</cp:lastModifiedBy>
  <cp:revision>35</cp:revision>
  <cp:lastPrinted>2012-09-16T18:29:55Z</cp:lastPrinted>
  <dcterms:created xsi:type="dcterms:W3CDTF">2001-05-18T18:38:26Z</dcterms:created>
  <dcterms:modified xsi:type="dcterms:W3CDTF">2015-07-13T17:21:02Z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gbates@garnet.acns.fsu.edu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D:\CLASS\3063\summer01</vt:lpwstr>
  </property>
</Properties>
</file>