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5" r:id="rId2"/>
    <p:sldId id="29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5" r:id="rId19"/>
    <p:sldId id="316" r:id="rId20"/>
    <p:sldId id="317" r:id="rId21"/>
    <p:sldId id="313" r:id="rId22"/>
    <p:sldId id="318" r:id="rId23"/>
    <p:sldId id="319" r:id="rId24"/>
    <p:sldId id="320" r:id="rId25"/>
    <p:sldId id="321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10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0DA4A-D95C-4199-A7B5-DCF8E178E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102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F065-FC15-46FC-9E57-3AB758DF8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483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4F8C-6F7C-478E-B778-D2D7712BB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802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4E9D-552A-4F30-81D1-99B1848B5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736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868B-D0FB-4299-8EBC-221BD1263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355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F9FD-C2E2-4595-B7B1-477630684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927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8A8B-71A2-4C9C-9339-B5B1EBD49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952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0FCF-E180-46B8-88ED-1BA18963C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021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2625-F5C0-4FF6-AEC5-8E10FD23E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372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107-2B00-41FC-9671-71C62DBA2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8708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D3CD-9914-4E15-93EE-C5834A39A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0707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88D2AC1-9647-424C-9DDB-5A1EDB6EA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187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00275" y="274638"/>
            <a:ext cx="5745163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Chapter 12 -- Cell Division &amp; Mitosis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016000"/>
            <a:ext cx="4419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Unicellular organisms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cell division = reproduction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Multicellular organisms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cell div. needed for development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&amp; for reproduction (meiosis)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0800" y="4371975"/>
            <a:ext cx="44259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Mitosis gives each cell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complete set of genetic material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and cytoplasmic organelles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One cell divides to form two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genetically identical daughter cells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3400" y="3609975"/>
            <a:ext cx="2501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Mitosis vs. Meiosis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5927725" y="954088"/>
            <a:ext cx="2736850" cy="5581650"/>
            <a:chOff x="3734" y="601"/>
            <a:chExt cx="1724" cy="3516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3734" y="3600"/>
              <a:ext cx="1724" cy="517"/>
              <a:chOff x="3734" y="3600"/>
              <a:chExt cx="1724" cy="517"/>
            </a:xfrm>
          </p:grpSpPr>
          <p:sp>
            <p:nvSpPr>
              <p:cNvPr id="2060" name="Text Box 9"/>
              <p:cNvSpPr txBox="1">
                <a:spLocks noChangeArrowheads="1"/>
              </p:cNvSpPr>
              <p:nvPr/>
            </p:nvSpPr>
            <p:spPr bwMode="auto">
              <a:xfrm>
                <a:off x="3734" y="3865"/>
                <a:ext cx="17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charset="0"/>
                  </a:rPr>
                  <a:t>Nucleolus &amp; Nucleus</a:t>
                </a:r>
              </a:p>
            </p:txBody>
          </p:sp>
          <p:sp>
            <p:nvSpPr>
              <p:cNvPr id="2061" name="Line 10"/>
              <p:cNvSpPr>
                <a:spLocks noChangeShapeType="1"/>
              </p:cNvSpPr>
              <p:nvPr/>
            </p:nvSpPr>
            <p:spPr bwMode="auto">
              <a:xfrm flipV="1">
                <a:off x="4224" y="3600"/>
                <a:ext cx="14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Line 11"/>
              <p:cNvSpPr>
                <a:spLocks noChangeShapeType="1"/>
              </p:cNvSpPr>
              <p:nvPr/>
            </p:nvSpPr>
            <p:spPr bwMode="auto">
              <a:xfrm flipH="1" flipV="1">
                <a:off x="4512" y="3648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7" name="Group 12"/>
            <p:cNvGrpSpPr>
              <a:grpSpLocks/>
            </p:cNvGrpSpPr>
            <p:nvPr/>
          </p:nvGrpSpPr>
          <p:grpSpPr bwMode="auto">
            <a:xfrm>
              <a:off x="3734" y="601"/>
              <a:ext cx="1221" cy="1319"/>
              <a:chOff x="3734" y="601"/>
              <a:chExt cx="1221" cy="1319"/>
            </a:xfrm>
          </p:grpSpPr>
          <p:sp>
            <p:nvSpPr>
              <p:cNvPr id="2058" name="Text Box 13"/>
              <p:cNvSpPr txBox="1">
                <a:spLocks noChangeArrowheads="1"/>
              </p:cNvSpPr>
              <p:nvPr/>
            </p:nvSpPr>
            <p:spPr bwMode="auto">
              <a:xfrm>
                <a:off x="3734" y="601"/>
                <a:ext cx="122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Arial" charset="0"/>
                  </a:rPr>
                  <a:t>chromosomes</a:t>
                </a:r>
              </a:p>
            </p:txBody>
          </p:sp>
          <p:sp>
            <p:nvSpPr>
              <p:cNvPr id="2059" name="Line 14"/>
              <p:cNvSpPr>
                <a:spLocks noChangeShapeType="1"/>
              </p:cNvSpPr>
              <p:nvPr/>
            </p:nvSpPr>
            <p:spPr bwMode="auto">
              <a:xfrm flipH="1">
                <a:off x="4032" y="912"/>
                <a:ext cx="96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iosi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0888"/>
            <a:ext cx="8229600" cy="4583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0" y="142875"/>
            <a:ext cx="1558925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Meiosis I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5497513"/>
            <a:ext cx="827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Homologous chromosomes pair and crossover during Propohase I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5954713"/>
            <a:ext cx="678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Crossingover - reciprocal exchange of chromatid arms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70725" y="288925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Fig 13.8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iosi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488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33825" y="163513"/>
            <a:ext cx="132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Meiosis II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066800" y="5573713"/>
            <a:ext cx="7045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Cells immediately divide again (no DNA replication)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Division is like mitosis (sister chromatids are separated)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516813" y="196850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Fig 13.8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a traits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975" y="0"/>
            <a:ext cx="324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8925" y="987425"/>
            <a:ext cx="550386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800" b="1">
              <a:latin typeface="Arial" charset="0"/>
            </a:endParaRPr>
          </a:p>
          <a:p>
            <a:r>
              <a:rPr lang="en-US" altLang="en-US" sz="2800" b="1">
                <a:latin typeface="Arial" charset="0"/>
              </a:rPr>
              <a:t>Pure-breeding peas</a:t>
            </a:r>
          </a:p>
          <a:p>
            <a:r>
              <a:rPr lang="en-US" altLang="en-US" sz="2800" b="1">
                <a:latin typeface="Arial" charset="0"/>
              </a:rPr>
              <a:t>differing in 7 pairs of traits</a:t>
            </a:r>
          </a:p>
          <a:p>
            <a:endParaRPr lang="en-US" altLang="en-US" sz="2800" b="1">
              <a:latin typeface="Arial" charset="0"/>
            </a:endParaRPr>
          </a:p>
          <a:p>
            <a:r>
              <a:rPr lang="en-US" altLang="en-US" sz="2800" b="1">
                <a:latin typeface="Arial" charset="0"/>
              </a:rPr>
              <a:t>Seed Shape - round vs. smooth</a:t>
            </a:r>
          </a:p>
          <a:p>
            <a:r>
              <a:rPr lang="en-US" altLang="en-US" sz="2800" b="1">
                <a:latin typeface="Arial" charset="0"/>
              </a:rPr>
              <a:t>Seed Color - yellow vs. green</a:t>
            </a:r>
          </a:p>
          <a:p>
            <a:r>
              <a:rPr lang="en-US" altLang="en-US" sz="2800" b="1">
                <a:latin typeface="Arial" charset="0"/>
              </a:rPr>
              <a:t>Pod Shape -</a:t>
            </a:r>
          </a:p>
          <a:p>
            <a:r>
              <a:rPr lang="en-US" altLang="en-US" sz="2800" b="1">
                <a:latin typeface="Arial" charset="0"/>
              </a:rPr>
              <a:t>Flower color</a:t>
            </a:r>
          </a:p>
          <a:p>
            <a:r>
              <a:rPr lang="en-US" altLang="en-US" sz="2800" b="1">
                <a:latin typeface="Arial" charset="0"/>
              </a:rPr>
              <a:t>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46125" y="38100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Pure-Bred White</a:t>
            </a:r>
          </a:p>
          <a:p>
            <a:r>
              <a:rPr lang="en-US" altLang="en-US" sz="2800" b="1">
                <a:latin typeface="Arial" charset="0"/>
              </a:rPr>
              <a:t>           Flowers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953000" y="38100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Pure-Bred White</a:t>
            </a:r>
          </a:p>
          <a:p>
            <a:r>
              <a:rPr lang="en-US" altLang="en-US" sz="2800" b="1">
                <a:latin typeface="Arial" charset="0"/>
              </a:rPr>
              <a:t>        Flowers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75125" y="3952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X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08325" y="1766888"/>
            <a:ext cx="3703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100 % White Flowers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04875" y="3505200"/>
            <a:ext cx="2676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>
                <a:latin typeface="Arial" charset="0"/>
              </a:rPr>
              <a:t>Pure-Bred Red</a:t>
            </a:r>
          </a:p>
          <a:p>
            <a:pPr algn="ctr"/>
            <a:r>
              <a:rPr lang="en-US" altLang="en-US" sz="2800" b="1">
                <a:latin typeface="Arial" charset="0"/>
              </a:rPr>
              <a:t>Flowers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105400" y="3505200"/>
            <a:ext cx="2676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Pure-Bred Red</a:t>
            </a:r>
          </a:p>
          <a:p>
            <a:r>
              <a:rPr lang="en-US" altLang="en-US" sz="2800" b="1">
                <a:latin typeface="Arial" charset="0"/>
              </a:rPr>
              <a:t>    Flowers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419600" y="35194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X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175125" y="3698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X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352800" y="5029200"/>
            <a:ext cx="1965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b="1">
                <a:latin typeface="Arial" charset="0"/>
              </a:rPr>
              <a:t>100 % Red</a:t>
            </a:r>
          </a:p>
          <a:p>
            <a:pPr algn="ctr"/>
            <a:r>
              <a:rPr lang="en-US" altLang="en-US" sz="2800" b="1">
                <a:latin typeface="Arial" charset="0"/>
              </a:rPr>
              <a:t>Flowers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343400" y="914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572000" y="4114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3877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725" y="609600"/>
            <a:ext cx="6629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22525" y="152400"/>
            <a:ext cx="6569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Pure breeding red   X   Pure breeding white</a:t>
            </a:r>
          </a:p>
          <a:p>
            <a:endParaRPr lang="en-US" altLang="en-US" b="1"/>
          </a:p>
          <a:p>
            <a:endParaRPr lang="en-US" altLang="en-US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7525" y="1108075"/>
            <a:ext cx="5222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/>
              <a:t>P</a:t>
            </a:r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F1</a:t>
            </a:r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F2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03350" y="320675"/>
            <a:ext cx="5773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  <a:latin typeface="Arial" charset="0"/>
              </a:rPr>
              <a:t>Mendel’s Law of Segregation</a:t>
            </a:r>
            <a:endParaRPr lang="en-US" altLang="en-US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6575" y="990600"/>
            <a:ext cx="79978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latin typeface="Arial" charset="0"/>
              </a:rPr>
              <a:t>1.  Each trait is controlled by a pair of </a:t>
            </a:r>
          </a:p>
          <a:p>
            <a:r>
              <a:rPr lang="en-US" altLang="en-US" sz="2800" b="1">
                <a:latin typeface="Arial" charset="0"/>
              </a:rPr>
              <a:t>          factors</a:t>
            </a:r>
          </a:p>
          <a:p>
            <a:r>
              <a:rPr lang="en-US" altLang="en-US" sz="2800" b="1">
                <a:latin typeface="Arial" charset="0"/>
              </a:rPr>
              <a:t>			GENES</a:t>
            </a:r>
          </a:p>
          <a:p>
            <a:endParaRPr lang="en-US" altLang="en-US" sz="2800" b="1">
              <a:latin typeface="Arial" charset="0"/>
            </a:endParaRPr>
          </a:p>
          <a:p>
            <a:r>
              <a:rPr lang="en-US" altLang="en-US" sz="2800" b="1">
                <a:latin typeface="Arial" charset="0"/>
              </a:rPr>
              <a:t>2.  When 2 different factors for a trait are</a:t>
            </a:r>
          </a:p>
          <a:p>
            <a:r>
              <a:rPr lang="en-US" altLang="en-US" sz="2800" b="1">
                <a:latin typeface="Arial" charset="0"/>
              </a:rPr>
              <a:t>          present in an individual on is</a:t>
            </a:r>
          </a:p>
          <a:p>
            <a:r>
              <a:rPr lang="en-US" altLang="en-US" sz="2800" b="1">
                <a:latin typeface="Arial" charset="0"/>
              </a:rPr>
              <a:t>          DOMINANT and one is RECESSIVE</a:t>
            </a:r>
          </a:p>
          <a:p>
            <a:endParaRPr lang="en-US" altLang="en-US" sz="2800" b="1">
              <a:latin typeface="Arial" charset="0"/>
            </a:endParaRPr>
          </a:p>
          <a:p>
            <a:r>
              <a:rPr lang="en-US" altLang="en-US" sz="2800" b="1">
                <a:latin typeface="Arial" charset="0"/>
              </a:rPr>
              <a:t>	ALLELES -- alternate forms of a gene</a:t>
            </a:r>
          </a:p>
          <a:p>
            <a:endParaRPr lang="en-US" altLang="en-US" sz="2800" b="1">
              <a:latin typeface="Arial" charset="0"/>
            </a:endParaRPr>
          </a:p>
          <a:p>
            <a:r>
              <a:rPr lang="en-US" altLang="en-US" sz="2800" b="1">
                <a:latin typeface="Arial" charset="0"/>
              </a:rPr>
              <a:t>3.  During gamete formation the paired factors</a:t>
            </a:r>
          </a:p>
          <a:p>
            <a:r>
              <a:rPr lang="en-US" altLang="en-US" sz="2800" b="1">
                <a:latin typeface="Arial" charset="0"/>
              </a:rPr>
              <a:t>          SEGREGATE RANDOMLY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6988" y="533400"/>
            <a:ext cx="6434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accent2"/>
                </a:solidFill>
              </a:rPr>
              <a:t>Partial dominance and Codominance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47750" y="1771650"/>
            <a:ext cx="6916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Neither allele is dominant or recessive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23950" y="2635250"/>
            <a:ext cx="5408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Heterozygous individuals have</a:t>
            </a:r>
          </a:p>
          <a:p>
            <a:r>
              <a:rPr lang="en-US" altLang="en-US" sz="2800"/>
              <a:t>a distinct phenotype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4016375"/>
            <a:ext cx="8972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Partial dominance - heterozygote has an </a:t>
            </a:r>
          </a:p>
          <a:p>
            <a:r>
              <a:rPr lang="en-US" altLang="en-US" sz="2800"/>
              <a:t>                    intermediate phenotype</a:t>
            </a:r>
          </a:p>
          <a:p>
            <a:endParaRPr lang="en-US" altLang="en-US" sz="2800"/>
          </a:p>
          <a:p>
            <a:r>
              <a:rPr lang="en-US" altLang="en-US" sz="2800"/>
              <a:t>Codominance - heterozygote expresses both alleles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FG03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3588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971800" y="166688"/>
            <a:ext cx="326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accent2"/>
                </a:solidFill>
              </a:rPr>
              <a:t>DIHYBRID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FG03_0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3" y="355600"/>
            <a:ext cx="8383587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3_0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3" y="76200"/>
            <a:ext cx="83835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62075" y="6324600"/>
            <a:ext cx="6334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Punnett Square for a Dihybrid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06413"/>
            <a:ext cx="4962525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3688" y="152400"/>
            <a:ext cx="40878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Before mitosis (interphase)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each chromosome is duplicated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00" y="1119188"/>
            <a:ext cx="3986213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A duplicated chromosome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has two sister chromatids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Each sister chromatid contains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exactly the same genes.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9063" y="3381375"/>
            <a:ext cx="3700462" cy="101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In mitosis each daughter cell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gets one sister chromatid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from each chromosome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25425" y="4725988"/>
            <a:ext cx="4792663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" charset="0"/>
              </a:rPr>
              <a:t>Cell Cycle</a:t>
            </a:r>
            <a:r>
              <a:rPr lang="en-US" altLang="en-US" sz="2000">
                <a:latin typeface="Arial" charset="0"/>
              </a:rPr>
              <a:t>:  ordered 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of events from one cell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division to the next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interphase - mitosis - interphase - etc.</a:t>
            </a:r>
          </a:p>
        </p:txBody>
      </p: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6638925" y="2881313"/>
            <a:ext cx="1581150" cy="3030537"/>
            <a:chOff x="4118" y="1968"/>
            <a:chExt cx="996" cy="1909"/>
          </a:xfrm>
        </p:grpSpPr>
        <p:sp>
          <p:nvSpPr>
            <p:cNvPr id="3081" name="Text Box 8"/>
            <p:cNvSpPr txBox="1">
              <a:spLocks noChangeArrowheads="1"/>
            </p:cNvSpPr>
            <p:nvPr/>
          </p:nvSpPr>
          <p:spPr bwMode="auto">
            <a:xfrm>
              <a:off x="4118" y="3625"/>
              <a:ext cx="9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charset="0"/>
                </a:rPr>
                <a:t>centromere</a:t>
              </a:r>
            </a:p>
          </p:txBody>
        </p:sp>
        <p:sp>
          <p:nvSpPr>
            <p:cNvPr id="3082" name="Line 9"/>
            <p:cNvSpPr>
              <a:spLocks noChangeShapeType="1"/>
            </p:cNvSpPr>
            <p:nvPr/>
          </p:nvSpPr>
          <p:spPr bwMode="auto">
            <a:xfrm flipV="1">
              <a:off x="4416" y="1968"/>
              <a:ext cx="528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6907213" y="169863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Fig 12.4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 autoUpdateAnimBg="0"/>
      <p:bldP spid="5120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03_07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87413"/>
            <a:ext cx="8383588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965325" y="217488"/>
            <a:ext cx="5445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Outcome of the Dihybrid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387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52400"/>
            <a:ext cx="472598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4188" y="655638"/>
            <a:ext cx="3554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  <a:latin typeface="Comic Sans MS" pitchFamily="66" charset="0"/>
              </a:rPr>
              <a:t>Inheritance of Flower </a:t>
            </a:r>
          </a:p>
          <a:p>
            <a:r>
              <a:rPr lang="en-US" altLang="en-US" sz="2400">
                <a:solidFill>
                  <a:schemeClr val="accent2"/>
                </a:solidFill>
                <a:latin typeface="Comic Sans MS" pitchFamily="66" charset="0"/>
              </a:rPr>
              <a:t>Color in Snapdragons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6013" y="2041525"/>
            <a:ext cx="2465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Red    X    White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41475" y="29083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Pink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27125" y="3975100"/>
            <a:ext cx="2262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Pink   X    Pink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4213" y="4889500"/>
            <a:ext cx="353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1 Red : 2 Pink : 1 White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6525" y="4889500"/>
            <a:ext cx="549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tx2"/>
                </a:solidFill>
              </a:rPr>
              <a:t>F2</a:t>
            </a:r>
            <a:endParaRPr lang="en-US" altLang="en-US" sz="240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2400" y="3925888"/>
            <a:ext cx="549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tx2"/>
                </a:solidFill>
              </a:rPr>
              <a:t>F1</a:t>
            </a:r>
            <a:endParaRPr lang="en-US" altLang="en-US" sz="24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80975" y="2020888"/>
            <a:ext cx="566738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tx2"/>
                </a:solidFill>
              </a:rPr>
              <a:t>P1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" y="2859088"/>
            <a:ext cx="549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tx2"/>
                </a:solidFill>
              </a:rPr>
              <a:t>F1</a:t>
            </a:r>
            <a:endParaRPr lang="en-US" altLang="en-US" sz="240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057400" y="4419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84150" y="5781675"/>
            <a:ext cx="414655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Partial Dominance</a:t>
            </a:r>
          </a:p>
          <a:p>
            <a:pPr algn="ctr"/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Aka Incomplete Dominance</a:t>
            </a:r>
            <a:endParaRPr lang="en-US" altLang="en-US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5625" y="112713"/>
            <a:ext cx="5630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accent2"/>
                </a:solidFill>
              </a:rPr>
              <a:t>Discovery of linkage</a:t>
            </a:r>
          </a:p>
          <a:p>
            <a:pPr algn="ctr"/>
            <a:r>
              <a:rPr lang="en-US" altLang="en-US" sz="2400">
                <a:solidFill>
                  <a:schemeClr val="accent2"/>
                </a:solidFill>
              </a:rPr>
              <a:t>The White eye mutation in Drosophila</a:t>
            </a:r>
          </a:p>
          <a:p>
            <a:pPr algn="ctr"/>
            <a:r>
              <a:rPr lang="en-US" altLang="en-US" sz="2400">
                <a:solidFill>
                  <a:schemeClr val="accent2"/>
                </a:solidFill>
              </a:rPr>
              <a:t>is linked to inheritance of sex</a:t>
            </a:r>
            <a:endParaRPr lang="en-US" altLang="en-US" sz="2800">
              <a:solidFill>
                <a:schemeClr val="accent2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19400" y="1281113"/>
            <a:ext cx="373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Thomas Hunt Morgan  -- 1910</a:t>
            </a:r>
          </a:p>
        </p:txBody>
      </p:sp>
      <p:pic>
        <p:nvPicPr>
          <p:cNvPr id="5124" name="Picture 4" descr="white e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898650"/>
            <a:ext cx="45275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G09_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898650"/>
            <a:ext cx="272573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27100" y="5132388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Females are XX</a:t>
            </a:r>
          </a:p>
          <a:p>
            <a:r>
              <a:rPr lang="en-US" altLang="en-US"/>
              <a:t>Males are XY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389438" y="5099050"/>
            <a:ext cx="3427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White eyes are found more</a:t>
            </a:r>
          </a:p>
          <a:p>
            <a:r>
              <a:rPr lang="en-US" altLang="en-US"/>
              <a:t>often in males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30338" y="5959475"/>
            <a:ext cx="6456362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White eye is due to a recessive gene on the X</a:t>
            </a:r>
          </a:p>
          <a:p>
            <a:r>
              <a:rPr lang="en-US" altLang="en-US">
                <a:solidFill>
                  <a:schemeClr val="tx2"/>
                </a:solidFill>
              </a:rPr>
              <a:t>The Y chromosome carries no corresponding allele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38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542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3550" y="560388"/>
            <a:ext cx="2185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White-eyed male</a:t>
            </a:r>
          </a:p>
          <a:p>
            <a:pPr algn="ctr"/>
            <a:r>
              <a:rPr lang="en-US" altLang="en-US"/>
              <a:t>X</a:t>
            </a:r>
          </a:p>
          <a:p>
            <a:pPr algn="ctr"/>
            <a:r>
              <a:rPr lang="en-US" altLang="en-US"/>
              <a:t>wild type female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2479675"/>
            <a:ext cx="213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F1 - all wild type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539875" y="16160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441325" y="3363913"/>
            <a:ext cx="2073275" cy="3094037"/>
            <a:chOff x="278" y="2119"/>
            <a:chExt cx="1306" cy="1949"/>
          </a:xfrm>
        </p:grpSpPr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278" y="2666"/>
              <a:ext cx="1306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F2</a:t>
              </a:r>
            </a:p>
            <a:p>
              <a:r>
                <a:rPr lang="en-US" altLang="en-US"/>
                <a:t>all females wild</a:t>
              </a:r>
            </a:p>
            <a:p>
              <a:r>
                <a:rPr lang="en-US" altLang="en-US"/>
                <a:t>type</a:t>
              </a:r>
            </a:p>
            <a:p>
              <a:endParaRPr lang="en-US" altLang="en-US"/>
            </a:p>
            <a:p>
              <a:r>
                <a:rPr lang="en-US" altLang="en-US"/>
                <a:t>males are 50-50</a:t>
              </a:r>
            </a:p>
            <a:p>
              <a:r>
                <a:rPr lang="en-US" altLang="en-US"/>
                <a:t>wild type or </a:t>
              </a:r>
            </a:p>
            <a:p>
              <a:r>
                <a:rPr lang="en-US" altLang="en-US"/>
                <a:t>white eyed</a:t>
              </a:r>
            </a:p>
          </p:txBody>
        </p:sp>
        <p:sp>
          <p:nvSpPr>
            <p:cNvPr id="6152" name="Text Box 7"/>
            <p:cNvSpPr txBox="1">
              <a:spLocks noChangeArrowheads="1"/>
            </p:cNvSpPr>
            <p:nvPr/>
          </p:nvSpPr>
          <p:spPr bwMode="auto">
            <a:xfrm>
              <a:off x="548" y="2119"/>
              <a:ext cx="9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F1   X    F1</a:t>
              </a:r>
            </a:p>
          </p:txBody>
        </p:sp>
        <p:sp>
          <p:nvSpPr>
            <p:cNvPr id="6153" name="Line 8"/>
            <p:cNvSpPr>
              <a:spLocks noChangeShapeType="1"/>
            </p:cNvSpPr>
            <p:nvPr/>
          </p:nvSpPr>
          <p:spPr bwMode="auto">
            <a:xfrm>
              <a:off x="960" y="2410"/>
              <a:ext cx="0" cy="4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belprize.org/nobel_prizes/medicine/laureates/1995/illpres/i-dros-de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86" y="1518715"/>
            <a:ext cx="7697497" cy="227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grawal.eeb.utoronto.ca/files/2013/04/slider_ima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014027" y="1841129"/>
            <a:ext cx="4788564" cy="2394282"/>
          </a:xfrm>
          <a:prstGeom prst="rect">
            <a:avLst/>
          </a:prstGeom>
          <a:noFill/>
        </p:spPr>
      </p:pic>
      <p:pic>
        <p:nvPicPr>
          <p:cNvPr id="37892" name="Picture 4" descr="http://www.bios.niu.edu/johns/genetics/lab_man/LABINTRO_files/image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961" y="390524"/>
            <a:ext cx="6096000" cy="6467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3888" y="60605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1857" y="528811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8913"/>
            <a:ext cx="750252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5600" y="-23813"/>
            <a:ext cx="6654800" cy="132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Prophase: condensation of chromosomes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               formation of spindle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               breakdown of nuclear envelope &amp; nucleus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               attachment of chromosomes to spindle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466013" y="1862138"/>
            <a:ext cx="1681162" cy="2862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Centrosome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centrioles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organize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the spindle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(composed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of micro-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tubules)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53325" y="6380163"/>
            <a:ext cx="9492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Fig </a:t>
            </a:r>
            <a:r>
              <a:rPr lang="en-US" altLang="en-US" sz="1600" dirty="0" smtClean="0">
                <a:latin typeface="Arial" charset="0"/>
              </a:rPr>
              <a:t>12.7</a:t>
            </a:r>
            <a:endParaRPr lang="en-US" alt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833563"/>
            <a:ext cx="78978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8825" y="1588"/>
            <a:ext cx="6105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Metaphase:  chromosomes align at center of cell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62000" y="1400175"/>
            <a:ext cx="4040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Cytokinesis:  cell divides in two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68350" y="1057275"/>
            <a:ext cx="3871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Telophase: reverses prophase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750888" y="393700"/>
            <a:ext cx="70881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Anaphase: centromeres split - one sister chromatid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                    each chromosome moves to one centromere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202613" y="6369050"/>
            <a:ext cx="9492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Fig </a:t>
            </a:r>
            <a:r>
              <a:rPr lang="en-US" altLang="en-US" sz="1600" dirty="0" smtClean="0">
                <a:latin typeface="Arial" charset="0"/>
              </a:rPr>
              <a:t>12.7</a:t>
            </a:r>
            <a:endParaRPr lang="en-US" alt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autoUpdateAnimBg="0"/>
      <p:bldP spid="553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8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288" y="76200"/>
            <a:ext cx="567531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2438" y="212725"/>
            <a:ext cx="2420937" cy="1320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Meiosis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Specialized cell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division for sexual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reproduction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1879600"/>
            <a:ext cx="2230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Meiosis reduces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the chromosome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number by 2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9600" y="3022600"/>
            <a:ext cx="27924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Diploid (2n) cells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have two copies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each chromosome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Haploid cells (n) have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one copy of each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chromosome.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Meiosis converts 2n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cells into n cells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(gametes)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375525" y="6232525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Fig 13.5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97038" y="5562600"/>
            <a:ext cx="5780087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Human Karyotype:  46 chromosomes, 23 pairs</a:t>
            </a:r>
          </a:p>
        </p:txBody>
      </p:sp>
      <p:pic>
        <p:nvPicPr>
          <p:cNvPr id="3075" name="Picture 3" descr="kary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685800"/>
            <a:ext cx="7567612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05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Diploid organisms have two copies of each chromosome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703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22 pairs of autosomes, one pair sex chromsomes (X &amp; Y)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8061325" y="1660525"/>
            <a:ext cx="9413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Similar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Fig 13.3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3200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Most Organisms are </a:t>
            </a:r>
            <a:r>
              <a:rPr lang="en-US" altLang="en-US" sz="2000" u="sng">
                <a:latin typeface="Arial" charset="0"/>
              </a:rPr>
              <a:t>Diploid</a:t>
            </a:r>
            <a:r>
              <a:rPr lang="en-US" altLang="en-US" sz="2000">
                <a:latin typeface="Arial" charset="0"/>
              </a:rPr>
              <a:t> (2N)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charset="0"/>
              </a:rPr>
              <a:t>Homologous Chromosomes</a:t>
            </a:r>
            <a:r>
              <a:rPr lang="en-US" altLang="en-US" sz="2000">
                <a:latin typeface="Arial" charset="0"/>
              </a:rPr>
              <a:t> - - carry the same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genes but  may have different </a:t>
            </a:r>
            <a:r>
              <a:rPr lang="en-US" altLang="en-US" sz="2000" u="sng">
                <a:latin typeface="Arial" charset="0"/>
              </a:rPr>
              <a:t>alleles</a:t>
            </a:r>
            <a:endParaRPr lang="en-US" altLang="en-US" sz="2000">
              <a:latin typeface="Arial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581400" y="609600"/>
            <a:ext cx="2616200" cy="5056188"/>
            <a:chOff x="3312" y="480"/>
            <a:chExt cx="1648" cy="3185"/>
          </a:xfrm>
        </p:grpSpPr>
        <p:pic>
          <p:nvPicPr>
            <p:cNvPr id="4114" name="Picture 4" descr="basic chromosome draw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80"/>
              <a:ext cx="1648" cy="318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5" name="Text Box 5"/>
            <p:cNvSpPr txBox="1">
              <a:spLocks noChangeArrowheads="1"/>
            </p:cNvSpPr>
            <p:nvPr/>
          </p:nvSpPr>
          <p:spPr bwMode="auto">
            <a:xfrm>
              <a:off x="3562" y="569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116" name="Text Box 6"/>
            <p:cNvSpPr txBox="1">
              <a:spLocks noChangeArrowheads="1"/>
            </p:cNvSpPr>
            <p:nvPr/>
          </p:nvSpPr>
          <p:spPr bwMode="auto">
            <a:xfrm>
              <a:off x="4608" y="576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117" name="Text Box 7"/>
            <p:cNvSpPr txBox="1">
              <a:spLocks noChangeArrowheads="1"/>
            </p:cNvSpPr>
            <p:nvPr/>
          </p:nvSpPr>
          <p:spPr bwMode="auto">
            <a:xfrm>
              <a:off x="3600" y="96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118" name="Text Box 8"/>
            <p:cNvSpPr txBox="1">
              <a:spLocks noChangeArrowheads="1"/>
            </p:cNvSpPr>
            <p:nvPr/>
          </p:nvSpPr>
          <p:spPr bwMode="auto">
            <a:xfrm>
              <a:off x="3648" y="1392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119" name="Text Box 9"/>
            <p:cNvSpPr txBox="1">
              <a:spLocks noChangeArrowheads="1"/>
            </p:cNvSpPr>
            <p:nvPr/>
          </p:nvSpPr>
          <p:spPr bwMode="auto">
            <a:xfrm>
              <a:off x="4522" y="1392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120" name="Text Box 10"/>
            <p:cNvSpPr txBox="1">
              <a:spLocks noChangeArrowheads="1"/>
            </p:cNvSpPr>
            <p:nvPr/>
          </p:nvSpPr>
          <p:spPr bwMode="auto">
            <a:xfrm>
              <a:off x="4570" y="96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121" name="Line 11"/>
            <p:cNvSpPr>
              <a:spLocks noChangeShapeType="1"/>
            </p:cNvSpPr>
            <p:nvPr/>
          </p:nvSpPr>
          <p:spPr bwMode="auto">
            <a:xfrm>
              <a:off x="3888" y="768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Line 12"/>
            <p:cNvSpPr>
              <a:spLocks noChangeShapeType="1"/>
            </p:cNvSpPr>
            <p:nvPr/>
          </p:nvSpPr>
          <p:spPr bwMode="auto">
            <a:xfrm>
              <a:off x="4320" y="768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13"/>
            <p:cNvSpPr>
              <a:spLocks noChangeShapeType="1"/>
            </p:cNvSpPr>
            <p:nvPr/>
          </p:nvSpPr>
          <p:spPr bwMode="auto">
            <a:xfrm>
              <a:off x="3888" y="1104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14"/>
            <p:cNvSpPr>
              <a:spLocks noChangeShapeType="1"/>
            </p:cNvSpPr>
            <p:nvPr/>
          </p:nvSpPr>
          <p:spPr bwMode="auto">
            <a:xfrm>
              <a:off x="4320" y="1104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15"/>
            <p:cNvSpPr>
              <a:spLocks noChangeShapeType="1"/>
            </p:cNvSpPr>
            <p:nvPr/>
          </p:nvSpPr>
          <p:spPr bwMode="auto">
            <a:xfrm>
              <a:off x="3936" y="1536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16"/>
            <p:cNvSpPr>
              <a:spLocks noChangeShapeType="1"/>
            </p:cNvSpPr>
            <p:nvPr/>
          </p:nvSpPr>
          <p:spPr bwMode="auto">
            <a:xfrm>
              <a:off x="4272" y="1536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" name="Group 17"/>
          <p:cNvGrpSpPr>
            <a:grpSpLocks/>
          </p:cNvGrpSpPr>
          <p:nvPr/>
        </p:nvGrpSpPr>
        <p:grpSpPr bwMode="auto">
          <a:xfrm>
            <a:off x="6146800" y="609600"/>
            <a:ext cx="2616200" cy="5056188"/>
            <a:chOff x="3312" y="480"/>
            <a:chExt cx="1648" cy="3185"/>
          </a:xfrm>
        </p:grpSpPr>
        <p:pic>
          <p:nvPicPr>
            <p:cNvPr id="4101" name="Picture 18" descr="basic chromosome draw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80"/>
              <a:ext cx="1648" cy="318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2" name="Text Box 19"/>
            <p:cNvSpPr txBox="1">
              <a:spLocks noChangeArrowheads="1"/>
            </p:cNvSpPr>
            <p:nvPr/>
          </p:nvSpPr>
          <p:spPr bwMode="auto">
            <a:xfrm>
              <a:off x="3562" y="56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103" name="Text Box 20"/>
            <p:cNvSpPr txBox="1">
              <a:spLocks noChangeArrowheads="1"/>
            </p:cNvSpPr>
            <p:nvPr/>
          </p:nvSpPr>
          <p:spPr bwMode="auto">
            <a:xfrm>
              <a:off x="4608" y="57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104" name="Text Box 21"/>
            <p:cNvSpPr txBox="1">
              <a:spLocks noChangeArrowheads="1"/>
            </p:cNvSpPr>
            <p:nvPr/>
          </p:nvSpPr>
          <p:spPr bwMode="auto">
            <a:xfrm>
              <a:off x="3600" y="960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105" name="Text Box 22"/>
            <p:cNvSpPr txBox="1">
              <a:spLocks noChangeArrowheads="1"/>
            </p:cNvSpPr>
            <p:nvPr/>
          </p:nvSpPr>
          <p:spPr bwMode="auto">
            <a:xfrm>
              <a:off x="3648" y="1392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106" name="Text Box 23"/>
            <p:cNvSpPr txBox="1">
              <a:spLocks noChangeArrowheads="1"/>
            </p:cNvSpPr>
            <p:nvPr/>
          </p:nvSpPr>
          <p:spPr bwMode="auto">
            <a:xfrm>
              <a:off x="4522" y="1392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107" name="Text Box 24"/>
            <p:cNvSpPr txBox="1">
              <a:spLocks noChangeArrowheads="1"/>
            </p:cNvSpPr>
            <p:nvPr/>
          </p:nvSpPr>
          <p:spPr bwMode="auto">
            <a:xfrm>
              <a:off x="4570" y="960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108" name="Line 25"/>
            <p:cNvSpPr>
              <a:spLocks noChangeShapeType="1"/>
            </p:cNvSpPr>
            <p:nvPr/>
          </p:nvSpPr>
          <p:spPr bwMode="auto">
            <a:xfrm>
              <a:off x="3888" y="768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26"/>
            <p:cNvSpPr>
              <a:spLocks noChangeShapeType="1"/>
            </p:cNvSpPr>
            <p:nvPr/>
          </p:nvSpPr>
          <p:spPr bwMode="auto">
            <a:xfrm>
              <a:off x="4320" y="768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27"/>
            <p:cNvSpPr>
              <a:spLocks noChangeShapeType="1"/>
            </p:cNvSpPr>
            <p:nvPr/>
          </p:nvSpPr>
          <p:spPr bwMode="auto">
            <a:xfrm>
              <a:off x="3888" y="1104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28"/>
            <p:cNvSpPr>
              <a:spLocks noChangeShapeType="1"/>
            </p:cNvSpPr>
            <p:nvPr/>
          </p:nvSpPr>
          <p:spPr bwMode="auto">
            <a:xfrm>
              <a:off x="4320" y="1104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29"/>
            <p:cNvSpPr>
              <a:spLocks noChangeShapeType="1"/>
            </p:cNvSpPr>
            <p:nvPr/>
          </p:nvSpPr>
          <p:spPr bwMode="auto">
            <a:xfrm>
              <a:off x="3936" y="1536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30"/>
            <p:cNvSpPr>
              <a:spLocks noChangeShapeType="1"/>
            </p:cNvSpPr>
            <p:nvPr/>
          </p:nvSpPr>
          <p:spPr bwMode="auto">
            <a:xfrm>
              <a:off x="4272" y="1536"/>
              <a:ext cx="24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33800" y="685800"/>
            <a:ext cx="166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MEIOSIS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01688" y="1981200"/>
            <a:ext cx="6965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One diploid cell divides twice and forms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      4 haploid cells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77200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Each daughter cell gets one chromatid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each pair of homologous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3886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charset="0"/>
              </a:rPr>
              <a:t>First Division (Meiosis I)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homologous chromosomes are separated into different daughter cells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chromosome recombination (crossing over) occurs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charset="0"/>
              </a:rPr>
              <a:t>Second Division (meiosis II)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no DNA replication before division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sister chromatids are separated into 	different daughter cells</a:t>
            </a:r>
          </a:p>
        </p:txBody>
      </p:sp>
      <p:pic>
        <p:nvPicPr>
          <p:cNvPr id="6147" name="Picture 3" descr="1387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7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55725" y="115888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Meiosis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897813" y="6553200"/>
            <a:ext cx="941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Fig 13.7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548</TotalTime>
  <Words>654</Words>
  <Application>Microsoft Office PowerPoint</Application>
  <PresentationFormat>On-screen Show (4:3)</PresentationFormat>
  <Paragraphs>218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Dept of Biological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bates</dc:creator>
  <cp:lastModifiedBy>bates</cp:lastModifiedBy>
  <cp:revision>33</cp:revision>
  <dcterms:created xsi:type="dcterms:W3CDTF">2001-01-16T22:31:39Z</dcterms:created>
  <dcterms:modified xsi:type="dcterms:W3CDTF">2015-06-12T17:38:55Z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gbates@garnet.acns.fsu.edu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D:\CLASS\2011\2004</vt:lpwstr>
  </property>
</Properties>
</file>