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D090-00AA-4274-97B9-A92424E13DB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045C3-650E-49F6-B9A8-AA0CBD2C1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7A008-17D0-418D-ADB8-E0F9AC94D29A}" type="slidenum">
              <a:rPr lang="en-US" altLang="en-US" sz="12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>
                <a:solidFill>
                  <a:srgbClr val="333399"/>
                </a:solidFill>
              </a:rPr>
              <a:t>Figure 5.27 Components of nucleic acids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3E5E4F9-D14E-4274-920F-A9DBD64A7B8E}" type="slidenum">
              <a:rPr kumimoji="0" lang="en-US" altLang="en-US" sz="1200">
                <a:latin typeface="Times New Roman" pitchFamily="18" charset="0"/>
              </a:rPr>
              <a:pPr algn="r"/>
              <a:t>8</a:t>
            </a:fld>
            <a:endParaRPr kumimoji="0" lang="en-US" altLang="en-US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>
                <a:solidFill>
                  <a:srgbClr val="333399"/>
                </a:solidFill>
                <a:latin typeface="Times New Roman" pitchFamily="18" charset="0"/>
              </a:rPr>
              <a:t>Figure 5.17 The 20 amino acids of proteins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8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1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4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9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8EFC8-E53D-47CF-9049-962E685D0CC6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14AD-4D1F-4062-8A68-161B2A7C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262304"/>
              </p:ext>
            </p:extLst>
          </p:nvPr>
        </p:nvGraphicFramePr>
        <p:xfrm>
          <a:off x="1676400" y="-318592"/>
          <a:ext cx="6251555" cy="8090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829199" imgH="7543800" progId="Acrobat.Document.11">
                  <p:embed/>
                </p:oleObj>
              </mc:Choice>
              <mc:Fallback>
                <p:oleObj name="Acrobat Document" r:id="rId3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-318592"/>
                        <a:ext cx="6251555" cy="8090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4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05_19-Lysozym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1963"/>
            <a:ext cx="8534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460625" y="654050"/>
            <a:ext cx="4956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b="1"/>
              <a:t>Different models of the structure</a:t>
            </a:r>
          </a:p>
          <a:p>
            <a:pPr algn="ctr"/>
            <a:r>
              <a:rPr lang="en-US" altLang="en-US" b="1"/>
              <a:t>of the enzyme lysozyme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4870450" cy="315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5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562225" y="53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95288"/>
            <a:ext cx="401955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1362075" y="3709988"/>
            <a:ext cx="285750" cy="2095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09725" y="346233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</a:rPr>
              <a:t>5’ C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9550" y="5843588"/>
            <a:ext cx="68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</a:rPr>
              <a:t>3’ OH (free)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419350" y="47767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</a:rPr>
              <a:t>1’ C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1962150" y="5005388"/>
            <a:ext cx="4572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666750" y="5691188"/>
            <a:ext cx="6858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202" name="Group 14"/>
          <p:cNvGrpSpPr>
            <a:grpSpLocks/>
          </p:cNvGrpSpPr>
          <p:nvPr/>
        </p:nvGrpSpPr>
        <p:grpSpPr bwMode="auto">
          <a:xfrm>
            <a:off x="1314450" y="852488"/>
            <a:ext cx="914400" cy="830262"/>
            <a:chOff x="2352" y="384"/>
            <a:chExt cx="576" cy="523"/>
          </a:xfrm>
        </p:grpSpPr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2496" y="384"/>
              <a:ext cx="43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0000FF"/>
                  </a:solidFill>
                  <a:latin typeface="Times New Roman" pitchFamily="18" charset="0"/>
                </a:rPr>
                <a:t>5’ PO4 (free)</a:t>
              </a:r>
            </a:p>
          </p:txBody>
        </p:sp>
        <p:sp>
          <p:nvSpPr>
            <p:cNvPr id="8207" name="Line 11"/>
            <p:cNvSpPr>
              <a:spLocks noChangeShapeType="1"/>
            </p:cNvSpPr>
            <p:nvPr/>
          </p:nvSpPr>
          <p:spPr bwMode="auto">
            <a:xfrm flipH="1">
              <a:off x="2352" y="576"/>
              <a:ext cx="192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73423" name="Text Box 15"/>
          <p:cNvSpPr txBox="1">
            <a:spLocks noChangeArrowheads="1"/>
          </p:cNvSpPr>
          <p:nvPr/>
        </p:nvSpPr>
        <p:spPr bwMode="auto">
          <a:xfrm>
            <a:off x="4210050" y="293688"/>
            <a:ext cx="4772025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Comic Sans MS" pitchFamily="66" charset="0"/>
              </a:rPr>
              <a:t>DNA is a linear polymer of nucleotide subunits joined together by phosphodiester bonds - covalent bonds between phosphate group at 5’ carbon and 3’ carbon of next nucleotide – uses oxygens as bridges.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Comic Sans MS" pitchFamily="66" charset="0"/>
              </a:rPr>
              <a:t>Chain of nucleotides has alternating sugar and phosphate components, called the “sugar-phosphate backbone.” Nitrogenous bases stick off backbone at regular intervals. </a:t>
            </a:r>
            <a:endParaRPr lang="en-US" altLang="en-US" sz="16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Comic Sans MS" pitchFamily="66" charset="0"/>
              </a:rPr>
              <a:t>Any linear chain of nucleotides has a free 5’ PO</a:t>
            </a:r>
            <a:r>
              <a:rPr lang="en-US" altLang="en-US" sz="1600" b="1" baseline="-25000">
                <a:latin typeface="Comic Sans MS" pitchFamily="66" charset="0"/>
              </a:rPr>
              <a:t>4</a:t>
            </a:r>
            <a:r>
              <a:rPr lang="en-US" altLang="en-US" sz="1600" b="1">
                <a:latin typeface="Comic Sans MS" pitchFamily="66" charset="0"/>
              </a:rPr>
              <a:t> on one end, and a free 3’ OH on the other. A chain of DNA thus has POLARITY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 b="1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Comic Sans MS" pitchFamily="66" charset="0"/>
              </a:rPr>
              <a:t>Different DNA molecules differ only in the identities of the nitrogenous bases at any given position – they have different DNA sequences. </a:t>
            </a:r>
            <a:r>
              <a:rPr lang="en-US" altLang="en-US" sz="1600" b="1">
                <a:solidFill>
                  <a:srgbClr val="FF0000"/>
                </a:solidFill>
                <a:latin typeface="Comic Sans MS" pitchFamily="66" charset="0"/>
              </a:rPr>
              <a:t>A simple way to represent this strand of DNA is:          	5’-TACG-3’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Comic Sans MS" pitchFamily="66" charset="0"/>
              </a:rPr>
              <a:t>Segments of this sequence, which can be 1000s of nucleotides long, are the genes that code for single, specific proteins.</a:t>
            </a:r>
          </a:p>
        </p:txBody>
      </p:sp>
      <p:sp>
        <p:nvSpPr>
          <p:cNvPr id="8204" name="Line 18"/>
          <p:cNvSpPr>
            <a:spLocks noChangeShapeType="1"/>
          </p:cNvSpPr>
          <p:nvPr/>
        </p:nvSpPr>
        <p:spPr bwMode="auto">
          <a:xfrm flipV="1">
            <a:off x="904875" y="3167063"/>
            <a:ext cx="438150" cy="104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390525" y="31003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</a:rPr>
              <a:t>3’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3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3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3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5_27-NucleicAcidComp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6263"/>
            <a:ext cx="8548687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95325" y="644525"/>
            <a:ext cx="463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5</a:t>
            </a:r>
            <a:r>
              <a:rPr lang="en-US" altLang="en-US" sz="1000" b="1">
                <a:sym typeface="Symbol" pitchFamily="18" charset="2"/>
              </a:rPr>
              <a:t></a:t>
            </a:r>
            <a:r>
              <a:rPr lang="en-US" altLang="en-US" sz="1000" b="1"/>
              <a:t> end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786188" y="1763713"/>
            <a:ext cx="742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Nucleoside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867150" y="2054225"/>
            <a:ext cx="7524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Nitrogenous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base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74" name="AutoShape 7"/>
          <p:cNvSpPr>
            <a:spLocks/>
          </p:cNvSpPr>
          <p:nvPr/>
        </p:nvSpPr>
        <p:spPr bwMode="auto">
          <a:xfrm rot="5400000">
            <a:off x="4087813" y="1476375"/>
            <a:ext cx="152400" cy="993775"/>
          </a:xfrm>
          <a:prstGeom prst="leftBrace">
            <a:avLst>
              <a:gd name="adj1" fmla="val 5434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546350" y="3325813"/>
            <a:ext cx="6715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Phosphate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group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3611563" y="3516313"/>
            <a:ext cx="633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Sugar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(pentose)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2414588" y="3983038"/>
            <a:ext cx="87788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(b) Nucleotide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363538" y="4637088"/>
            <a:ext cx="209708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(a) Polynucleotide, or nucleic acid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663575" y="4397375"/>
            <a:ext cx="463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3</a:t>
            </a:r>
            <a:r>
              <a:rPr lang="en-US" altLang="en-US" sz="1000" b="1">
                <a:sym typeface="Symbol" pitchFamily="18" charset="2"/>
              </a:rPr>
              <a:t></a:t>
            </a:r>
            <a:r>
              <a:rPr lang="en-US" altLang="en-US" sz="1000" b="1"/>
              <a:t> end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339725" y="3984625"/>
            <a:ext cx="2032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3</a:t>
            </a:r>
            <a:r>
              <a:rPr lang="en-US" altLang="en-US" sz="1000" b="1">
                <a:sym typeface="Symbol" pitchFamily="18" charset="2"/>
              </a:rPr>
              <a:t></a:t>
            </a:r>
            <a:r>
              <a:rPr lang="en-US" altLang="en-US" sz="1000" b="1"/>
              <a:t>C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 rot="11066588" flipV="1">
            <a:off x="549275" y="3994150"/>
            <a:ext cx="10795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381000" y="1438275"/>
            <a:ext cx="2032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3</a:t>
            </a:r>
            <a:r>
              <a:rPr lang="en-US" altLang="en-US" sz="1000" b="1">
                <a:sym typeface="Symbol" pitchFamily="18" charset="2"/>
              </a:rPr>
              <a:t></a:t>
            </a:r>
            <a:r>
              <a:rPr lang="en-US" altLang="en-US" sz="1000" b="1"/>
              <a:t>C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438150" y="1079500"/>
            <a:ext cx="2032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5</a:t>
            </a:r>
            <a:r>
              <a:rPr lang="en-US" altLang="en-US" sz="1000" b="1">
                <a:sym typeface="Symbol" pitchFamily="18" charset="2"/>
              </a:rPr>
              <a:t></a:t>
            </a:r>
            <a:r>
              <a:rPr lang="en-US" altLang="en-US" sz="1000" b="1"/>
              <a:t>C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393700" y="3616325"/>
            <a:ext cx="2032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5</a:t>
            </a:r>
            <a:r>
              <a:rPr lang="en-US" altLang="en-US" sz="1000" b="1">
                <a:sym typeface="Symbol" pitchFamily="18" charset="2"/>
              </a:rPr>
              <a:t></a:t>
            </a:r>
            <a:r>
              <a:rPr lang="en-US" altLang="en-US" sz="1000" b="1"/>
              <a:t>C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 rot="11066588" flipV="1">
            <a:off x="601663" y="3624263"/>
            <a:ext cx="120650" cy="5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 rot="11066588" flipV="1">
            <a:off x="584200" y="1455738"/>
            <a:ext cx="117475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 rot="11066588" flipV="1">
            <a:off x="633413" y="1087438"/>
            <a:ext cx="130175" cy="5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Text Box 21"/>
          <p:cNvSpPr txBox="1">
            <a:spLocks noChangeArrowheads="1"/>
          </p:cNvSpPr>
          <p:nvPr/>
        </p:nvSpPr>
        <p:spPr bwMode="auto">
          <a:xfrm>
            <a:off x="6500813" y="711200"/>
            <a:ext cx="118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Nitrogenous bases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Pyrimidines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89" name="Text Box 22"/>
          <p:cNvSpPr txBox="1">
            <a:spLocks noChangeArrowheads="1"/>
          </p:cNvSpPr>
          <p:nvPr/>
        </p:nvSpPr>
        <p:spPr bwMode="auto">
          <a:xfrm>
            <a:off x="5568950" y="2217738"/>
            <a:ext cx="742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Cytosine (C)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90" name="Text Box 23"/>
          <p:cNvSpPr txBox="1">
            <a:spLocks noChangeArrowheads="1"/>
          </p:cNvSpPr>
          <p:nvPr/>
        </p:nvSpPr>
        <p:spPr bwMode="auto">
          <a:xfrm>
            <a:off x="6459538" y="2216150"/>
            <a:ext cx="120808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Thymine (T, in DNA)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91" name="Text Box 24"/>
          <p:cNvSpPr txBox="1">
            <a:spLocks noChangeArrowheads="1"/>
          </p:cNvSpPr>
          <p:nvPr/>
        </p:nvSpPr>
        <p:spPr bwMode="auto">
          <a:xfrm>
            <a:off x="7729538" y="2216150"/>
            <a:ext cx="10985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Uracil (U, in RNA)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92" name="Text Box 25"/>
          <p:cNvSpPr txBox="1">
            <a:spLocks noChangeArrowheads="1"/>
          </p:cNvSpPr>
          <p:nvPr/>
        </p:nvSpPr>
        <p:spPr bwMode="auto">
          <a:xfrm>
            <a:off x="6861175" y="2584450"/>
            <a:ext cx="5048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Purines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93" name="Text Box 26"/>
          <p:cNvSpPr txBox="1">
            <a:spLocks noChangeArrowheads="1"/>
          </p:cNvSpPr>
          <p:nvPr/>
        </p:nvSpPr>
        <p:spPr bwMode="auto">
          <a:xfrm>
            <a:off x="5976938" y="3805238"/>
            <a:ext cx="7159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Adenine (A)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94" name="Text Box 27"/>
          <p:cNvSpPr txBox="1">
            <a:spLocks noChangeArrowheads="1"/>
          </p:cNvSpPr>
          <p:nvPr/>
        </p:nvSpPr>
        <p:spPr bwMode="auto">
          <a:xfrm>
            <a:off x="7378700" y="3805238"/>
            <a:ext cx="7159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Guanine (G)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95" name="Text Box 28"/>
          <p:cNvSpPr txBox="1">
            <a:spLocks noChangeArrowheads="1"/>
          </p:cNvSpPr>
          <p:nvPr/>
        </p:nvSpPr>
        <p:spPr bwMode="auto">
          <a:xfrm>
            <a:off x="6910388" y="4251325"/>
            <a:ext cx="5048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Sugars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96" name="Text Box 29"/>
          <p:cNvSpPr txBox="1">
            <a:spLocks noChangeArrowheads="1"/>
          </p:cNvSpPr>
          <p:nvPr/>
        </p:nvSpPr>
        <p:spPr bwMode="auto">
          <a:xfrm>
            <a:off x="5570538" y="5554663"/>
            <a:ext cx="131286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>
                <a:solidFill>
                  <a:srgbClr val="0F74B4"/>
                </a:solidFill>
              </a:rPr>
              <a:t>Deoxyribose (in DNA)</a:t>
            </a:r>
            <a:endParaRPr lang="en-US" altLang="en-US" sz="1000" b="1">
              <a:solidFill>
                <a:srgbClr val="0F74B4"/>
              </a:solidFill>
              <a:latin typeface="Times" pitchFamily="48" charset="0"/>
            </a:endParaRPr>
          </a:p>
        </p:txBody>
      </p:sp>
      <p:sp>
        <p:nvSpPr>
          <p:cNvPr id="7197" name="Text Box 30"/>
          <p:cNvSpPr txBox="1">
            <a:spLocks noChangeArrowheads="1"/>
          </p:cNvSpPr>
          <p:nvPr/>
        </p:nvSpPr>
        <p:spPr bwMode="auto">
          <a:xfrm>
            <a:off x="7485063" y="5545138"/>
            <a:ext cx="9906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>
                <a:solidFill>
                  <a:srgbClr val="E11C26"/>
                </a:solidFill>
              </a:rPr>
              <a:t>Ribose (in RNA)</a:t>
            </a:r>
            <a:endParaRPr lang="en-US" altLang="en-US" sz="1000" b="1">
              <a:solidFill>
                <a:srgbClr val="E11C26"/>
              </a:solidFill>
              <a:latin typeface="Times" pitchFamily="48" charset="0"/>
            </a:endParaRPr>
          </a:p>
        </p:txBody>
      </p:sp>
      <p:sp>
        <p:nvSpPr>
          <p:cNvPr id="7198" name="Text Box 31"/>
          <p:cNvSpPr txBox="1">
            <a:spLocks noChangeArrowheads="1"/>
          </p:cNvSpPr>
          <p:nvPr/>
        </p:nvSpPr>
        <p:spPr bwMode="auto">
          <a:xfrm>
            <a:off x="5435600" y="5902325"/>
            <a:ext cx="209708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000" b="1"/>
              <a:t>(c) Nucleoside components</a:t>
            </a:r>
            <a:endParaRPr lang="en-US" altLang="en-US" sz="1000" b="1">
              <a:latin typeface="Times" pitchFamily="48" charset="0"/>
            </a:endParaRPr>
          </a:p>
        </p:txBody>
      </p:sp>
      <p:sp>
        <p:nvSpPr>
          <p:cNvPr id="7199" name="Line 32"/>
          <p:cNvSpPr>
            <a:spLocks noChangeShapeType="1"/>
          </p:cNvSpPr>
          <p:nvPr/>
        </p:nvSpPr>
        <p:spPr bwMode="auto">
          <a:xfrm>
            <a:off x="4133850" y="3365500"/>
            <a:ext cx="1289050" cy="169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Line 33"/>
          <p:cNvSpPr>
            <a:spLocks noChangeShapeType="1"/>
          </p:cNvSpPr>
          <p:nvPr/>
        </p:nvSpPr>
        <p:spPr bwMode="auto">
          <a:xfrm>
            <a:off x="4464050" y="2584450"/>
            <a:ext cx="94615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10" name="Oval 34"/>
          <p:cNvSpPr>
            <a:spLocks noChangeArrowheads="1"/>
          </p:cNvSpPr>
          <p:nvPr/>
        </p:nvSpPr>
        <p:spPr bwMode="auto">
          <a:xfrm>
            <a:off x="2278063" y="3822700"/>
            <a:ext cx="1219200" cy="4572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06211" name="Oval 35"/>
          <p:cNvSpPr>
            <a:spLocks noChangeArrowheads="1"/>
          </p:cNvSpPr>
          <p:nvPr/>
        </p:nvSpPr>
        <p:spPr bwMode="auto">
          <a:xfrm>
            <a:off x="3525838" y="1590675"/>
            <a:ext cx="1219200" cy="4572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06212" name="Text Box 36"/>
          <p:cNvSpPr txBox="1">
            <a:spLocks noChangeArrowheads="1"/>
          </p:cNvSpPr>
          <p:nvPr/>
        </p:nvSpPr>
        <p:spPr bwMode="auto">
          <a:xfrm>
            <a:off x="280988" y="5010150"/>
            <a:ext cx="4889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1800" b="1">
                <a:solidFill>
                  <a:srgbClr val="0000FF"/>
                </a:solidFill>
                <a:latin typeface="Comic Sans MS" pitchFamily="66" charset="0"/>
              </a:rPr>
              <a:t>Nitrogenous base connected to 1’ carbon of sugar – nucleoside</a:t>
            </a:r>
          </a:p>
        </p:txBody>
      </p:sp>
      <p:sp>
        <p:nvSpPr>
          <p:cNvPr id="306213" name="Text Box 37"/>
          <p:cNvSpPr txBox="1">
            <a:spLocks noChangeArrowheads="1"/>
          </p:cNvSpPr>
          <p:nvPr/>
        </p:nvSpPr>
        <p:spPr bwMode="auto">
          <a:xfrm>
            <a:off x="293688" y="5670550"/>
            <a:ext cx="47117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sz="1800" b="1">
                <a:solidFill>
                  <a:srgbClr val="0000FF"/>
                </a:solidFill>
                <a:latin typeface="Comic Sans MS" pitchFamily="66" charset="0"/>
              </a:rPr>
              <a:t>Phosphate group added to 5’ carbon of sugar - nucleotide</a:t>
            </a:r>
          </a:p>
        </p:txBody>
      </p:sp>
      <p:sp>
        <p:nvSpPr>
          <p:cNvPr id="7205" name="Text Box 38"/>
          <p:cNvSpPr txBox="1">
            <a:spLocks noChangeArrowheads="1"/>
          </p:cNvSpPr>
          <p:nvPr/>
        </p:nvSpPr>
        <p:spPr bwMode="auto">
          <a:xfrm>
            <a:off x="2574925" y="252413"/>
            <a:ext cx="2295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en-US" b="1">
                <a:solidFill>
                  <a:srgbClr val="0000FF"/>
                </a:solidFill>
                <a:latin typeface="Comic Sans MS" pitchFamily="66" charset="0"/>
              </a:rPr>
              <a:t>Making a nucleotide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10" grpId="0" animBg="1"/>
      <p:bldP spid="306211" grpId="0" animBg="1"/>
      <p:bldP spid="306212" grpId="0" animBg="1" autoUpdateAnimBg="0"/>
      <p:bldP spid="30621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16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1763"/>
            <a:ext cx="77247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2875" y="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Fig. 16.7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228600" y="4181475"/>
            <a:ext cx="86582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Comic Sans MS" pitchFamily="66" charset="0"/>
              </a:rPr>
              <a:t>In a double helix, 2 strands of DNA wrapped around each other in shape of helix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Comic Sans MS" pitchFamily="66" charset="0"/>
              </a:rPr>
              <a:t>Strands are held together by hydrogen bonding between nitrogenous bases.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Comic Sans MS" pitchFamily="66" charset="0"/>
              </a:rPr>
              <a:t>Only pairings that work are A with T and G with C. Strands held at constant distance from one another because of the similar geometry of A-T and G-C base pairs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Comic Sans MS" pitchFamily="66" charset="0"/>
              </a:rPr>
              <a:t>Also, only way pairings will work is if strands have opposite polarity 5’ to 3’  “Antiparallel”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5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5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5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_21aChromatinPacking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228600"/>
            <a:ext cx="7397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16_21bChromatinPacking-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429000"/>
            <a:ext cx="565626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3663" y="3732213"/>
            <a:ext cx="32210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Eukaryotic Chromosomes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are linear DNA molecules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(human 3 billion base pairs)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and are packaged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histone proteins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omic Sans MS" pitchFamily="66" charset="0"/>
              </a:rPr>
              <a:t>Chromatin</a:t>
            </a:r>
            <a:r>
              <a:rPr lang="en-US" altLang="en-US" sz="1800">
                <a:latin typeface="Comic Sans MS" pitchFamily="66" charset="0"/>
              </a:rPr>
              <a:t> –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plus histone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17_03-GeneticInfoFlow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82550"/>
            <a:ext cx="39687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804863" y="860425"/>
            <a:ext cx="2247900" cy="708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Information Flow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 the Cell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228725" y="2019300"/>
            <a:ext cx="12096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(genes)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Proteins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1870075" y="2947988"/>
            <a:ext cx="175101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transcription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translation</a:t>
            </a:r>
          </a:p>
        </p:txBody>
      </p:sp>
      <p:cxnSp>
        <p:nvCxnSpPr>
          <p:cNvPr id="4102" name="Straight Arrow Connector 8"/>
          <p:cNvCxnSpPr>
            <a:cxnSpLocks noChangeShapeType="1"/>
          </p:cNvCxnSpPr>
          <p:nvPr/>
        </p:nvCxnSpPr>
        <p:spPr bwMode="auto">
          <a:xfrm rot="5400000">
            <a:off x="1386681" y="3118644"/>
            <a:ext cx="88582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" name="Straight Arrow Connector 9"/>
          <p:cNvCxnSpPr>
            <a:cxnSpLocks noChangeShapeType="1"/>
          </p:cNvCxnSpPr>
          <p:nvPr/>
        </p:nvCxnSpPr>
        <p:spPr bwMode="auto">
          <a:xfrm rot="5400000">
            <a:off x="1387476" y="4362450"/>
            <a:ext cx="887412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7"/>
          <p:cNvGrpSpPr>
            <a:grpSpLocks/>
          </p:cNvGrpSpPr>
          <p:nvPr/>
        </p:nvGrpSpPr>
        <p:grpSpPr bwMode="auto">
          <a:xfrm>
            <a:off x="201613" y="122238"/>
            <a:ext cx="4292600" cy="6584950"/>
            <a:chOff x="1528" y="102"/>
            <a:chExt cx="2704" cy="4148"/>
          </a:xfrm>
        </p:grpSpPr>
        <p:pic>
          <p:nvPicPr>
            <p:cNvPr id="3084" name="Picture 8" descr="05_17-AminoAcids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" y="102"/>
              <a:ext cx="2704" cy="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 Box 10"/>
            <p:cNvSpPr txBox="1">
              <a:spLocks noChangeArrowheads="1"/>
            </p:cNvSpPr>
            <p:nvPr/>
          </p:nvSpPr>
          <p:spPr bwMode="auto">
            <a:xfrm>
              <a:off x="2680" y="118"/>
              <a:ext cx="3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Nonpolar</a:t>
              </a:r>
            </a:p>
          </p:txBody>
        </p:sp>
        <p:sp>
          <p:nvSpPr>
            <p:cNvPr id="3086" name="Text Box 11"/>
            <p:cNvSpPr txBox="1">
              <a:spLocks noChangeArrowheads="1"/>
            </p:cNvSpPr>
            <p:nvPr/>
          </p:nvSpPr>
          <p:spPr bwMode="auto">
            <a:xfrm>
              <a:off x="1644" y="810"/>
              <a:ext cx="3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Glycine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(Gly or G)</a:t>
              </a:r>
            </a:p>
          </p:txBody>
        </p:sp>
        <p:sp>
          <p:nvSpPr>
            <p:cNvPr id="3087" name="Text Box 12"/>
            <p:cNvSpPr txBox="1">
              <a:spLocks noChangeArrowheads="1"/>
            </p:cNvSpPr>
            <p:nvPr/>
          </p:nvSpPr>
          <p:spPr bwMode="auto">
            <a:xfrm>
              <a:off x="2164" y="814"/>
              <a:ext cx="3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Alanine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(Ala or A)</a:t>
              </a:r>
            </a:p>
          </p:txBody>
        </p:sp>
        <p:sp>
          <p:nvSpPr>
            <p:cNvPr id="3088" name="Text Box 13"/>
            <p:cNvSpPr txBox="1">
              <a:spLocks noChangeArrowheads="1"/>
            </p:cNvSpPr>
            <p:nvPr/>
          </p:nvSpPr>
          <p:spPr bwMode="auto">
            <a:xfrm>
              <a:off x="2704" y="810"/>
              <a:ext cx="3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Valine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(Val or V)</a:t>
              </a:r>
            </a:p>
          </p:txBody>
        </p:sp>
        <p:sp>
          <p:nvSpPr>
            <p:cNvPr id="3089" name="Text Box 14"/>
            <p:cNvSpPr txBox="1">
              <a:spLocks noChangeArrowheads="1"/>
            </p:cNvSpPr>
            <p:nvPr/>
          </p:nvSpPr>
          <p:spPr bwMode="auto">
            <a:xfrm>
              <a:off x="3232" y="810"/>
              <a:ext cx="3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Leucine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(Leu or L)</a:t>
              </a:r>
            </a:p>
          </p:txBody>
        </p:sp>
        <p:sp>
          <p:nvSpPr>
            <p:cNvPr id="3090" name="Text Box 15"/>
            <p:cNvSpPr txBox="1">
              <a:spLocks noChangeArrowheads="1"/>
            </p:cNvSpPr>
            <p:nvPr/>
          </p:nvSpPr>
          <p:spPr bwMode="auto">
            <a:xfrm>
              <a:off x="3776" y="810"/>
              <a:ext cx="3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Isoleucine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(Ile or </a:t>
              </a:r>
              <a:r>
                <a:rPr kumimoji="0" lang="en-US" altLang="en-US" sz="900" b="1">
                  <a:latin typeface="TimesNewRomanPS Bold" pitchFamily="1" charset="0"/>
                </a:rPr>
                <a:t>I</a:t>
              </a:r>
              <a:r>
                <a:rPr kumimoji="0" lang="en-US" altLang="en-US" sz="900" b="1">
                  <a:sym typeface="Symbol" pitchFamily="18" charset="2"/>
                </a:rPr>
                <a:t>)</a:t>
              </a:r>
            </a:p>
          </p:txBody>
        </p:sp>
        <p:sp>
          <p:nvSpPr>
            <p:cNvPr id="3091" name="Text Box 16"/>
            <p:cNvSpPr txBox="1">
              <a:spLocks noChangeArrowheads="1"/>
            </p:cNvSpPr>
            <p:nvPr/>
          </p:nvSpPr>
          <p:spPr bwMode="auto">
            <a:xfrm>
              <a:off x="1632" y="1606"/>
              <a:ext cx="37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Methionine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(Met or M)</a:t>
              </a:r>
            </a:p>
          </p:txBody>
        </p:sp>
        <p:sp>
          <p:nvSpPr>
            <p:cNvPr id="3092" name="Text Box 17"/>
            <p:cNvSpPr txBox="1">
              <a:spLocks noChangeArrowheads="1"/>
            </p:cNvSpPr>
            <p:nvPr/>
          </p:nvSpPr>
          <p:spPr bwMode="auto">
            <a:xfrm>
              <a:off x="2276" y="1606"/>
              <a:ext cx="47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Phenylalanine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(Phe or F)</a:t>
              </a:r>
            </a:p>
          </p:txBody>
        </p:sp>
        <p:sp>
          <p:nvSpPr>
            <p:cNvPr id="3093" name="Text Box 18"/>
            <p:cNvSpPr txBox="1">
              <a:spLocks noChangeArrowheads="1"/>
            </p:cNvSpPr>
            <p:nvPr/>
          </p:nvSpPr>
          <p:spPr bwMode="auto">
            <a:xfrm>
              <a:off x="3032" y="1602"/>
              <a:ext cx="39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Trypotphan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(Trp or W)</a:t>
              </a:r>
            </a:p>
          </p:txBody>
        </p:sp>
        <p:sp>
          <p:nvSpPr>
            <p:cNvPr id="3094" name="Text Box 19"/>
            <p:cNvSpPr txBox="1">
              <a:spLocks noChangeArrowheads="1"/>
            </p:cNvSpPr>
            <p:nvPr/>
          </p:nvSpPr>
          <p:spPr bwMode="auto">
            <a:xfrm>
              <a:off x="3752" y="1606"/>
              <a:ext cx="3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Proline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(Pro or P)</a:t>
              </a:r>
            </a:p>
          </p:txBody>
        </p:sp>
        <p:sp>
          <p:nvSpPr>
            <p:cNvPr id="3095" name="Text Box 20"/>
            <p:cNvSpPr txBox="1">
              <a:spLocks noChangeArrowheads="1"/>
            </p:cNvSpPr>
            <p:nvPr/>
          </p:nvSpPr>
          <p:spPr bwMode="auto">
            <a:xfrm>
              <a:off x="2816" y="1886"/>
              <a:ext cx="186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Polar</a:t>
              </a:r>
            </a:p>
          </p:txBody>
        </p:sp>
        <p:sp>
          <p:nvSpPr>
            <p:cNvPr id="3096" name="Text Box 21"/>
            <p:cNvSpPr txBox="1">
              <a:spLocks noChangeArrowheads="1"/>
            </p:cNvSpPr>
            <p:nvPr/>
          </p:nvSpPr>
          <p:spPr bwMode="auto">
            <a:xfrm>
              <a:off x="1612" y="2574"/>
              <a:ext cx="3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Serine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(Ser or S)</a:t>
              </a:r>
            </a:p>
          </p:txBody>
        </p:sp>
        <p:sp>
          <p:nvSpPr>
            <p:cNvPr id="3097" name="Text Box 22"/>
            <p:cNvSpPr txBox="1">
              <a:spLocks noChangeArrowheads="1"/>
            </p:cNvSpPr>
            <p:nvPr/>
          </p:nvSpPr>
          <p:spPr bwMode="auto">
            <a:xfrm>
              <a:off x="2068" y="2574"/>
              <a:ext cx="33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Threonine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(Thr or T)</a:t>
              </a:r>
            </a:p>
          </p:txBody>
        </p:sp>
        <p:sp>
          <p:nvSpPr>
            <p:cNvPr id="3098" name="Text Box 23"/>
            <p:cNvSpPr txBox="1">
              <a:spLocks noChangeArrowheads="1"/>
            </p:cNvSpPr>
            <p:nvPr/>
          </p:nvSpPr>
          <p:spPr bwMode="auto">
            <a:xfrm>
              <a:off x="2488" y="2574"/>
              <a:ext cx="37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Cysteine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(Cys or C)</a:t>
              </a:r>
            </a:p>
          </p:txBody>
        </p:sp>
        <p:sp>
          <p:nvSpPr>
            <p:cNvPr id="3099" name="Text Box 24"/>
            <p:cNvSpPr txBox="1">
              <a:spLocks noChangeArrowheads="1"/>
            </p:cNvSpPr>
            <p:nvPr/>
          </p:nvSpPr>
          <p:spPr bwMode="auto">
            <a:xfrm>
              <a:off x="2912" y="2574"/>
              <a:ext cx="33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Tyrosine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(Tyr or Y)</a:t>
              </a:r>
            </a:p>
          </p:txBody>
        </p:sp>
        <p:sp>
          <p:nvSpPr>
            <p:cNvPr id="3100" name="Text Box 25"/>
            <p:cNvSpPr txBox="1">
              <a:spLocks noChangeArrowheads="1"/>
            </p:cNvSpPr>
            <p:nvPr/>
          </p:nvSpPr>
          <p:spPr bwMode="auto">
            <a:xfrm>
              <a:off x="3352" y="2574"/>
              <a:ext cx="39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Asparagine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(Asn or N)</a:t>
              </a:r>
            </a:p>
          </p:txBody>
        </p:sp>
        <p:sp>
          <p:nvSpPr>
            <p:cNvPr id="3101" name="Text Box 26"/>
            <p:cNvSpPr txBox="1">
              <a:spLocks noChangeArrowheads="1"/>
            </p:cNvSpPr>
            <p:nvPr/>
          </p:nvSpPr>
          <p:spPr bwMode="auto">
            <a:xfrm>
              <a:off x="3812" y="2570"/>
              <a:ext cx="34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Glutamine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(Gln or Q)</a:t>
              </a:r>
            </a:p>
          </p:txBody>
        </p:sp>
        <p:sp>
          <p:nvSpPr>
            <p:cNvPr id="3102" name="Text Box 27"/>
            <p:cNvSpPr txBox="1">
              <a:spLocks noChangeArrowheads="1"/>
            </p:cNvSpPr>
            <p:nvPr/>
          </p:nvSpPr>
          <p:spPr bwMode="auto">
            <a:xfrm>
              <a:off x="2684" y="2870"/>
              <a:ext cx="4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Electrically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charged</a:t>
              </a:r>
            </a:p>
          </p:txBody>
        </p:sp>
        <p:sp>
          <p:nvSpPr>
            <p:cNvPr id="3103" name="Text Box 28"/>
            <p:cNvSpPr txBox="1">
              <a:spLocks noChangeArrowheads="1"/>
            </p:cNvSpPr>
            <p:nvPr/>
          </p:nvSpPr>
          <p:spPr bwMode="auto">
            <a:xfrm>
              <a:off x="1964" y="3062"/>
              <a:ext cx="234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Acidic</a:t>
              </a:r>
            </a:p>
          </p:txBody>
        </p:sp>
        <p:sp>
          <p:nvSpPr>
            <p:cNvPr id="3104" name="Text Box 29"/>
            <p:cNvSpPr txBox="1">
              <a:spLocks noChangeArrowheads="1"/>
            </p:cNvSpPr>
            <p:nvPr/>
          </p:nvSpPr>
          <p:spPr bwMode="auto">
            <a:xfrm>
              <a:off x="3376" y="3062"/>
              <a:ext cx="19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Basic</a:t>
              </a:r>
            </a:p>
          </p:txBody>
        </p:sp>
        <p:sp>
          <p:nvSpPr>
            <p:cNvPr id="3105" name="AutoShape 30"/>
            <p:cNvSpPr>
              <a:spLocks/>
            </p:cNvSpPr>
            <p:nvPr/>
          </p:nvSpPr>
          <p:spPr bwMode="auto">
            <a:xfrm rot="5400000">
              <a:off x="2040" y="2696"/>
              <a:ext cx="72" cy="960"/>
            </a:xfrm>
            <a:prstGeom prst="leftBrace">
              <a:avLst>
                <a:gd name="adj1" fmla="val 11111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6" name="AutoShape 31"/>
            <p:cNvSpPr>
              <a:spLocks/>
            </p:cNvSpPr>
            <p:nvPr/>
          </p:nvSpPr>
          <p:spPr bwMode="auto">
            <a:xfrm rot="5400000">
              <a:off x="3440" y="2480"/>
              <a:ext cx="56" cy="1368"/>
            </a:xfrm>
            <a:prstGeom prst="leftBrace">
              <a:avLst>
                <a:gd name="adj1" fmla="val 20357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7" name="Text Box 32"/>
            <p:cNvSpPr txBox="1">
              <a:spLocks noChangeArrowheads="1"/>
            </p:cNvSpPr>
            <p:nvPr/>
          </p:nvSpPr>
          <p:spPr bwMode="auto">
            <a:xfrm>
              <a:off x="1568" y="3958"/>
              <a:ext cx="47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Aspartic acid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(Asp or D)</a:t>
              </a:r>
            </a:p>
          </p:txBody>
        </p:sp>
        <p:sp>
          <p:nvSpPr>
            <p:cNvPr id="3108" name="Text Box 33"/>
            <p:cNvSpPr txBox="1">
              <a:spLocks noChangeArrowheads="1"/>
            </p:cNvSpPr>
            <p:nvPr/>
          </p:nvSpPr>
          <p:spPr bwMode="auto">
            <a:xfrm>
              <a:off x="2080" y="3954"/>
              <a:ext cx="47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Glutamic acid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(Glu or E)</a:t>
              </a:r>
            </a:p>
          </p:txBody>
        </p:sp>
        <p:sp>
          <p:nvSpPr>
            <p:cNvPr id="3109" name="Text Box 34"/>
            <p:cNvSpPr txBox="1">
              <a:spLocks noChangeArrowheads="1"/>
            </p:cNvSpPr>
            <p:nvPr/>
          </p:nvSpPr>
          <p:spPr bwMode="auto">
            <a:xfrm>
              <a:off x="2832" y="3958"/>
              <a:ext cx="3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Lysine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(Lys or K)</a:t>
              </a:r>
            </a:p>
          </p:txBody>
        </p:sp>
        <p:sp>
          <p:nvSpPr>
            <p:cNvPr id="3110" name="Text Box 35"/>
            <p:cNvSpPr txBox="1">
              <a:spLocks noChangeArrowheads="1"/>
            </p:cNvSpPr>
            <p:nvPr/>
          </p:nvSpPr>
          <p:spPr bwMode="auto">
            <a:xfrm>
              <a:off x="3300" y="3958"/>
              <a:ext cx="3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Arginine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(Arg or R)</a:t>
              </a:r>
            </a:p>
          </p:txBody>
        </p:sp>
        <p:sp>
          <p:nvSpPr>
            <p:cNvPr id="3111" name="Text Box 36"/>
            <p:cNvSpPr txBox="1">
              <a:spLocks noChangeArrowheads="1"/>
            </p:cNvSpPr>
            <p:nvPr/>
          </p:nvSpPr>
          <p:spPr bwMode="auto">
            <a:xfrm>
              <a:off x="3760" y="3954"/>
              <a:ext cx="3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Histidine</a:t>
              </a:r>
            </a:p>
            <a:p>
              <a:pPr algn="ctr"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900" b="1">
                  <a:sym typeface="Symbol" pitchFamily="18" charset="2"/>
                </a:rPr>
                <a:t>(His or H)</a:t>
              </a:r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33363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en-US" sz="1200" b="1"/>
              <a:t>Fig. 5-17</a:t>
            </a:r>
            <a:endParaRPr kumimoji="0" lang="en-US" altLang="en-US" sz="1500" b="1">
              <a:solidFill>
                <a:schemeClr val="bg1"/>
              </a:solidFill>
            </a:endParaRPr>
          </a:p>
        </p:txBody>
      </p:sp>
      <p:sp>
        <p:nvSpPr>
          <p:cNvPr id="3076" name="Text Box 38"/>
          <p:cNvSpPr txBox="1">
            <a:spLocks noChangeArrowheads="1"/>
          </p:cNvSpPr>
          <p:nvPr/>
        </p:nvSpPr>
        <p:spPr bwMode="auto">
          <a:xfrm>
            <a:off x="4741863" y="598488"/>
            <a:ext cx="3871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omic Sans MS" pitchFamily="66" charset="0"/>
              </a:rPr>
              <a:t>The 20 Naturally Occurring Amino Acids</a:t>
            </a:r>
          </a:p>
        </p:txBody>
      </p:sp>
      <p:sp>
        <p:nvSpPr>
          <p:cNvPr id="582695" name="Text Box 39"/>
          <p:cNvSpPr txBox="1">
            <a:spLocks noChangeArrowheads="1"/>
          </p:cNvSpPr>
          <p:nvPr/>
        </p:nvSpPr>
        <p:spPr bwMode="auto">
          <a:xfrm>
            <a:off x="4819650" y="1636713"/>
            <a:ext cx="3871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Comic Sans MS" pitchFamily="66" charset="0"/>
              </a:rPr>
              <a:t>The different R groups have different sizes, shapes, and chemical properties.</a:t>
            </a:r>
          </a:p>
        </p:txBody>
      </p:sp>
      <p:grpSp>
        <p:nvGrpSpPr>
          <p:cNvPr id="3078" name="Group 38"/>
          <p:cNvGrpSpPr>
            <a:grpSpLocks/>
          </p:cNvGrpSpPr>
          <p:nvPr/>
        </p:nvGrpSpPr>
        <p:grpSpPr bwMode="auto">
          <a:xfrm>
            <a:off x="5338763" y="3092450"/>
            <a:ext cx="2970212" cy="3022600"/>
            <a:chOff x="304800" y="762000"/>
            <a:chExt cx="4419600" cy="4927600"/>
          </a:xfrm>
        </p:grpSpPr>
        <p:pic>
          <p:nvPicPr>
            <p:cNvPr id="3079" name="Picture 1031" descr="05_UN01InText-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868363"/>
              <a:ext cx="4419600" cy="482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 Box 1033"/>
            <p:cNvSpPr txBox="1">
              <a:spLocks noChangeArrowheads="1"/>
            </p:cNvSpPr>
            <p:nvPr/>
          </p:nvSpPr>
          <p:spPr bwMode="auto">
            <a:xfrm>
              <a:off x="704850" y="4343400"/>
              <a:ext cx="1246188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2000" b="1">
                  <a:sym typeface="Symbol" pitchFamily="18" charset="2"/>
                </a:rPr>
                <a:t>Amino</a:t>
              </a:r>
            </a:p>
            <a:p>
              <a:pPr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2000" b="1">
                  <a:sym typeface="Symbol" pitchFamily="18" charset="2"/>
                </a:rPr>
                <a:t>group</a:t>
              </a:r>
            </a:p>
          </p:txBody>
        </p:sp>
        <p:sp>
          <p:nvSpPr>
            <p:cNvPr id="3081" name="Text Box 1034"/>
            <p:cNvSpPr txBox="1">
              <a:spLocks noChangeArrowheads="1"/>
            </p:cNvSpPr>
            <p:nvPr/>
          </p:nvSpPr>
          <p:spPr bwMode="auto">
            <a:xfrm>
              <a:off x="2970213" y="4333875"/>
              <a:ext cx="1674812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2000" b="1">
                  <a:sym typeface="Symbol" pitchFamily="18" charset="2"/>
                </a:rPr>
                <a:t>Carboxyl</a:t>
              </a:r>
            </a:p>
            <a:p>
              <a:pPr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2000" b="1">
                  <a:sym typeface="Symbol" pitchFamily="18" charset="2"/>
                </a:rPr>
                <a:t>group</a:t>
              </a:r>
            </a:p>
          </p:txBody>
        </p:sp>
        <p:sp>
          <p:nvSpPr>
            <p:cNvPr id="3082" name="Text Box 1035"/>
            <p:cNvSpPr txBox="1">
              <a:spLocks noChangeArrowheads="1"/>
            </p:cNvSpPr>
            <p:nvPr/>
          </p:nvSpPr>
          <p:spPr bwMode="auto">
            <a:xfrm>
              <a:off x="3048000" y="762000"/>
              <a:ext cx="1652588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Symbol" pitchFamily="18" charset="2"/>
                <a:buNone/>
              </a:pPr>
              <a:r>
                <a:rPr kumimoji="0" lang="en-US" altLang="en-US" sz="2000" b="1">
                  <a:sym typeface="Symbol" pitchFamily="18" charset="2"/>
                </a:rPr>
                <a:t> carbon</a:t>
              </a:r>
            </a:p>
          </p:txBody>
        </p:sp>
        <p:sp>
          <p:nvSpPr>
            <p:cNvPr id="3083" name="Line 1037"/>
            <p:cNvSpPr>
              <a:spLocks noChangeShapeType="1"/>
            </p:cNvSpPr>
            <p:nvPr/>
          </p:nvSpPr>
          <p:spPr bwMode="auto">
            <a:xfrm flipV="1">
              <a:off x="2733675" y="1244600"/>
              <a:ext cx="768350" cy="11668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981075"/>
            <a:ext cx="4205287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04800" y="277813"/>
            <a:ext cx="86264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There is an almost infinite number of possible kinds of proteins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746625" y="1154113"/>
            <a:ext cx="3652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/>
              <a:t>Each kind of protein has a</a:t>
            </a:r>
          </a:p>
          <a:p>
            <a:r>
              <a:rPr lang="en-US" altLang="en-US" sz="2000" b="1"/>
              <a:t>unique order of amino acids 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4879975" y="2592388"/>
            <a:ext cx="313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/>
              <a:t>most proteins consist of</a:t>
            </a:r>
          </a:p>
          <a:p>
            <a:r>
              <a:rPr lang="en-US" altLang="en-US" sz="2000" b="1"/>
              <a:t>200-400 amino acids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5041900" y="4325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879975" y="4087813"/>
            <a:ext cx="40179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/>
              <a:t>a protein’s function depends</a:t>
            </a:r>
          </a:p>
          <a:p>
            <a:r>
              <a:rPr lang="en-US" altLang="en-US" sz="2000" b="1"/>
              <a:t>on what amino acids it contains</a:t>
            </a:r>
          </a:p>
          <a:p>
            <a:r>
              <a:rPr lang="en-US" altLang="en-US" sz="2000" b="1"/>
              <a:t>and its overall 3-D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/>
      <p:bldP spid="880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607</Words>
  <Application>Microsoft Office PowerPoint</Application>
  <PresentationFormat>On-screen Show (4:3)</PresentationFormat>
  <Paragraphs>140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bates</dc:creator>
  <cp:lastModifiedBy>George W. Bates</cp:lastModifiedBy>
  <cp:revision>5</cp:revision>
  <dcterms:created xsi:type="dcterms:W3CDTF">2014-06-08T21:14:08Z</dcterms:created>
  <dcterms:modified xsi:type="dcterms:W3CDTF">2015-06-09T19:09:15Z</dcterms:modified>
</cp:coreProperties>
</file>